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9" r:id="rId2"/>
  </p:sldMasterIdLst>
  <p:notesMasterIdLst>
    <p:notesMasterId r:id="rId62"/>
  </p:notesMasterIdLst>
  <p:sldIdLst>
    <p:sldId id="256" r:id="rId3"/>
    <p:sldId id="259" r:id="rId4"/>
    <p:sldId id="260" r:id="rId5"/>
    <p:sldId id="261" r:id="rId6"/>
    <p:sldId id="262" r:id="rId7"/>
    <p:sldId id="268" r:id="rId8"/>
    <p:sldId id="269" r:id="rId9"/>
    <p:sldId id="267" r:id="rId10"/>
    <p:sldId id="266" r:id="rId11"/>
    <p:sldId id="265" r:id="rId12"/>
    <p:sldId id="263" r:id="rId13"/>
    <p:sldId id="272" r:id="rId14"/>
    <p:sldId id="264" r:id="rId15"/>
    <p:sldId id="271" r:id="rId16"/>
    <p:sldId id="270" r:id="rId17"/>
    <p:sldId id="277" r:id="rId18"/>
    <p:sldId id="276" r:id="rId19"/>
    <p:sldId id="275" r:id="rId20"/>
    <p:sldId id="274" r:id="rId21"/>
    <p:sldId id="273" r:id="rId22"/>
    <p:sldId id="279" r:id="rId23"/>
    <p:sldId id="284" r:id="rId24"/>
    <p:sldId id="280" r:id="rId25"/>
    <p:sldId id="281" r:id="rId26"/>
    <p:sldId id="282" r:id="rId27"/>
    <p:sldId id="290" r:id="rId28"/>
    <p:sldId id="291" r:id="rId29"/>
    <p:sldId id="289" r:id="rId30"/>
    <p:sldId id="288" r:id="rId31"/>
    <p:sldId id="287" r:id="rId32"/>
    <p:sldId id="286" r:id="rId33"/>
    <p:sldId id="295" r:id="rId34"/>
    <p:sldId id="294" r:id="rId35"/>
    <p:sldId id="293" r:id="rId36"/>
    <p:sldId id="292" r:id="rId37"/>
    <p:sldId id="302" r:id="rId38"/>
    <p:sldId id="301" r:id="rId39"/>
    <p:sldId id="313" r:id="rId40"/>
    <p:sldId id="320" r:id="rId41"/>
    <p:sldId id="303" r:id="rId42"/>
    <p:sldId id="304" r:id="rId43"/>
    <p:sldId id="298" r:id="rId44"/>
    <p:sldId id="297" r:id="rId45"/>
    <p:sldId id="285" r:id="rId46"/>
    <p:sldId id="296" r:id="rId47"/>
    <p:sldId id="311" r:id="rId48"/>
    <p:sldId id="310" r:id="rId49"/>
    <p:sldId id="321" r:id="rId50"/>
    <p:sldId id="309" r:id="rId51"/>
    <p:sldId id="308" r:id="rId52"/>
    <p:sldId id="305" r:id="rId53"/>
    <p:sldId id="307" r:id="rId54"/>
    <p:sldId id="319" r:id="rId55"/>
    <p:sldId id="318" r:id="rId56"/>
    <p:sldId id="317" r:id="rId57"/>
    <p:sldId id="316" r:id="rId58"/>
    <p:sldId id="315" r:id="rId59"/>
    <p:sldId id="314" r:id="rId60"/>
    <p:sldId id="306" r:id="rId6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1" autoAdjust="0"/>
    <p:restoredTop sz="94668" autoAdjust="0"/>
  </p:normalViewPr>
  <p:slideViewPr>
    <p:cSldViewPr showGuides="1">
      <p:cViewPr>
        <p:scale>
          <a:sx n="110" d="100"/>
          <a:sy n="110" d="100"/>
        </p:scale>
        <p:origin x="-1692" y="-96"/>
      </p:cViewPr>
      <p:guideLst>
        <p:guide orient="horz" pos="2160"/>
        <p:guide pos="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477AE1-E1F1-4707-90C2-5721BB3775F1}" type="datetimeFigureOut">
              <a:rPr lang="de-DE" smtClean="0"/>
              <a:t>01.06.2021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AB5CA6-F3B4-46A7-8763-70F5289BDB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5898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2000" y="116632"/>
            <a:ext cx="6480000" cy="720000"/>
          </a:xfrm>
          <a:blipFill>
            <a:blip r:embed="rId2"/>
            <a:tile tx="0" ty="0" sx="100000" sy="100000" flip="none" algn="tl"/>
          </a:blipFill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332000" y="1124744"/>
            <a:ext cx="6480000" cy="378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332000" y="5143051"/>
            <a:ext cx="6480000" cy="1620000"/>
          </a:xfrm>
          <a:blipFill>
            <a:blip r:embed="rId3"/>
            <a:tile tx="0" ty="0" sx="100000" sy="100000" flip="none" algn="tl"/>
          </a:blipFill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3C22F-0CFF-4849-9CF7-7742EC8D7875}" type="datetime1">
              <a:rPr lang="de-DE" smtClean="0"/>
              <a:t>01.06.2021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8F21-6E70-4B1D-84E2-FC039492D9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8189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728D5-2D36-4175-93AF-F5ABA3D1E8E1}" type="datetimeFigureOut">
              <a:rPr lang="de-DE" smtClean="0"/>
              <a:t>01.06.2021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EB28-C36E-4CE0-A2FA-A79CEA7121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0557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728D5-2D36-4175-93AF-F5ABA3D1E8E1}" type="datetimeFigureOut">
              <a:rPr lang="de-DE" smtClean="0"/>
              <a:t>01.06.2021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EB28-C36E-4CE0-A2FA-A79CEA7121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3657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728D5-2D36-4175-93AF-F5ABA3D1E8E1}" type="datetimeFigureOut">
              <a:rPr lang="de-DE" smtClean="0"/>
              <a:t>01.06.2021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EB28-C36E-4CE0-A2FA-A79CEA7121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8960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728D5-2D36-4175-93AF-F5ABA3D1E8E1}" type="datetimeFigureOut">
              <a:rPr lang="de-DE" smtClean="0"/>
              <a:t>01.06.2021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EB28-C36E-4CE0-A2FA-A79CEA7121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0146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728D5-2D36-4175-93AF-F5ABA3D1E8E1}" type="datetimeFigureOut">
              <a:rPr lang="de-DE" smtClean="0"/>
              <a:t>01.06.2021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EB28-C36E-4CE0-A2FA-A79CEA7121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0897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728D5-2D36-4175-93AF-F5ABA3D1E8E1}" type="datetimeFigureOut">
              <a:rPr lang="de-DE" smtClean="0"/>
              <a:t>01.06.2021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EB28-C36E-4CE0-A2FA-A79CEA7121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1748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4D07C-1150-4CD1-A006-3EDC14C48338}" type="datetime1">
              <a:rPr lang="de-DE" smtClean="0"/>
              <a:t>01.06.2021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8F21-6E70-4B1D-84E2-FC039492D9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0551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2000" y="116632"/>
            <a:ext cx="6480000" cy="720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332000" y="1124744"/>
            <a:ext cx="6480000" cy="378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332000" y="5143051"/>
            <a:ext cx="6480000" cy="162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3C22F-0CFF-4849-9CF7-7742EC8D7875}" type="datetime1">
              <a:rPr lang="de-DE" smtClean="0"/>
              <a:t>01.06.2021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8F21-6E70-4B1D-84E2-FC039492D9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9294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F6A56-0E56-4077-A17F-65545E8A0BEC}" type="datetime1">
              <a:rPr lang="de-DE" smtClean="0"/>
              <a:t>01.06.2021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8F21-6E70-4B1D-84E2-FC039492D9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5076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728D5-2D36-4175-93AF-F5ABA3D1E8E1}" type="datetimeFigureOut">
              <a:rPr lang="de-DE" smtClean="0"/>
              <a:t>01.06.2021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EB28-C36E-4CE0-A2FA-A79CEA7121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3270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728D5-2D36-4175-93AF-F5ABA3D1E8E1}" type="datetimeFigureOut">
              <a:rPr lang="de-DE" smtClean="0"/>
              <a:t>01.06.2021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EB28-C36E-4CE0-A2FA-A79CEA7121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4113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728D5-2D36-4175-93AF-F5ABA3D1E8E1}" type="datetimeFigureOut">
              <a:rPr lang="de-DE" smtClean="0"/>
              <a:t>01.06.2021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EB28-C36E-4CE0-A2FA-A79CEA7121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9865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728D5-2D36-4175-93AF-F5ABA3D1E8E1}" type="datetimeFigureOut">
              <a:rPr lang="de-DE" smtClean="0"/>
              <a:t>01.06.2021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EB28-C36E-4CE0-A2FA-A79CEA7121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7574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728D5-2D36-4175-93AF-F5ABA3D1E8E1}" type="datetimeFigureOut">
              <a:rPr lang="de-DE" smtClean="0"/>
              <a:t>01.06.2021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3EB28-C36E-4CE0-A2FA-A79CEA7121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423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4D07C-1150-4CD1-A006-3EDC14C48338}" type="datetime1">
              <a:rPr lang="de-DE" smtClean="0"/>
              <a:t>01.06.2021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18F21-6E70-4B1D-84E2-FC039492D9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586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71" r:id="rId2"/>
    <p:sldLayoutId id="2147483658" r:id="rId3"/>
    <p:sldLayoutId id="2147483649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728D5-2D36-4175-93AF-F5ABA3D1E8E1}" type="datetimeFigureOut">
              <a:rPr lang="de-DE" smtClean="0"/>
              <a:t>01.06.2021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3EB28-C36E-4CE0-A2FA-A79CEA7121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880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7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2.jpeg"/><Relationship Id="rId4" Type="http://schemas.openxmlformats.org/officeDocument/2006/relationships/image" Target="../media/image8.jp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442016" y="158775"/>
            <a:ext cx="7772400" cy="1470025"/>
          </a:xfrm>
          <a:ln>
            <a:noFill/>
          </a:ln>
        </p:spPr>
        <p:txBody>
          <a:bodyPr/>
          <a:lstStyle/>
          <a:p>
            <a:r>
              <a:rPr lang="de-DE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SSGR</a:t>
            </a:r>
            <a:endParaRPr lang="de-DE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4294967295"/>
          </p:nvPr>
        </p:nvSpPr>
        <p:spPr>
          <a:xfrm>
            <a:off x="1403648" y="4263951"/>
            <a:ext cx="3848100" cy="1752600"/>
          </a:xfrm>
        </p:spPr>
        <p:txBody>
          <a:bodyPr/>
          <a:lstStyle/>
          <a:p>
            <a:pPr marL="0" indent="0" algn="ctr">
              <a:buNone/>
            </a:pPr>
            <a:r>
              <a:rPr lang="de-DE" b="1" dirty="0" smtClean="0">
                <a:solidFill>
                  <a:srgbClr val="FF0000"/>
                </a:solidFill>
              </a:rPr>
              <a:t>Vereinslaser</a:t>
            </a:r>
          </a:p>
          <a:p>
            <a:pPr marL="0" indent="0" algn="ctr">
              <a:buNone/>
            </a:pPr>
            <a:r>
              <a:rPr lang="de-DE" b="1" dirty="0" err="1" smtClean="0">
                <a:solidFill>
                  <a:srgbClr val="FF0000"/>
                </a:solidFill>
              </a:rPr>
              <a:t>aufriggen</a:t>
            </a:r>
            <a:endParaRPr lang="de-DE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Sabine\AppData\Local\Microsoft\Windows\INetCache\IE\H2D8OPFL\250px-Laser_Standard_160588_0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88840"/>
            <a:ext cx="2670896" cy="402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Sabine\AppData\Local\Microsoft\Windows\INetCache\IE\73B2CDUG\220px-Laser_Radial_160588_03[1]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7" b="12825"/>
          <a:stretch/>
        </p:blipFill>
        <p:spPr bwMode="auto">
          <a:xfrm>
            <a:off x="395536" y="1268760"/>
            <a:ext cx="2768372" cy="228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7052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2000" y="116712"/>
            <a:ext cx="6480000" cy="720000"/>
          </a:xfrm>
        </p:spPr>
        <p:txBody>
          <a:bodyPr anchor="ctr"/>
          <a:lstStyle/>
          <a:p>
            <a:pPr algn="ctr"/>
            <a:r>
              <a:rPr lang="de-DE" dirty="0" err="1" smtClean="0"/>
              <a:t>Baumniederholer</a:t>
            </a:r>
            <a:endParaRPr lang="de-DE" dirty="0"/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>
          <a:xfrm>
            <a:off x="2260551" y="1257970"/>
            <a:ext cx="4622899" cy="3467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331913" y="5157192"/>
            <a:ext cx="6480000" cy="1620000"/>
          </a:xfrm>
        </p:spPr>
        <p:txBody>
          <a:bodyPr>
            <a:normAutofit/>
          </a:bodyPr>
          <a:lstStyle/>
          <a:p>
            <a:r>
              <a:rPr lang="de-DE" dirty="0" err="1" smtClean="0"/>
              <a:t>Baumniederholer</a:t>
            </a:r>
            <a:r>
              <a:rPr lang="de-DE" dirty="0" smtClean="0"/>
              <a:t> entwirren = muss leicht laufen!!!</a:t>
            </a:r>
          </a:p>
          <a:p>
            <a:r>
              <a:rPr lang="de-DE" dirty="0" smtClean="0"/>
              <a:t>drehbare Schäkel;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8F21-6E70-4B1D-84E2-FC039492D9EB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0954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913" y="35209"/>
            <a:ext cx="6480000" cy="720000"/>
          </a:xfrm>
        </p:spPr>
        <p:txBody>
          <a:bodyPr anchor="ctr" anchorCtr="0"/>
          <a:lstStyle/>
          <a:p>
            <a:pPr algn="ctr"/>
            <a:r>
              <a:rPr lang="de-DE" dirty="0" err="1" smtClean="0"/>
              <a:t>Baumniederholer</a:t>
            </a:r>
            <a:endParaRPr lang="de-DE" dirty="0"/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2000" y="891168"/>
            <a:ext cx="5400000" cy="405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 smtClean="0"/>
              <a:t>Federring rausmachen und mit Splint am </a:t>
            </a:r>
            <a:r>
              <a:rPr lang="de-DE" dirty="0" err="1" smtClean="0"/>
              <a:t>Mastfuß</a:t>
            </a:r>
            <a:r>
              <a:rPr lang="de-DE" dirty="0" smtClean="0"/>
              <a:t> befestigen (kleines Loch);</a:t>
            </a:r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8F21-6E70-4B1D-84E2-FC039492D9EB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075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2000" y="44704"/>
            <a:ext cx="6480000" cy="720000"/>
          </a:xfrm>
        </p:spPr>
        <p:txBody>
          <a:bodyPr anchor="ctr"/>
          <a:lstStyle/>
          <a:p>
            <a:pPr algn="ctr"/>
            <a:r>
              <a:rPr lang="de-DE" dirty="0" err="1" smtClean="0"/>
              <a:t>Baumniederholer</a:t>
            </a:r>
            <a:endParaRPr lang="de-DE" dirty="0"/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898376"/>
            <a:ext cx="548640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 smtClean="0"/>
              <a:t>Federring rausmachen und mit Splint die Rolle am </a:t>
            </a:r>
            <a:r>
              <a:rPr lang="de-DE" dirty="0" err="1" smtClean="0"/>
              <a:t>Mastfuß</a:t>
            </a:r>
            <a:r>
              <a:rPr lang="de-DE" dirty="0" smtClean="0"/>
              <a:t> befestigen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8F21-6E70-4B1D-84E2-FC039492D9EB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52905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2000" y="116712"/>
            <a:ext cx="6480000" cy="720000"/>
          </a:xfrm>
          <a:blipFill>
            <a:blip r:embed="rId3"/>
            <a:tile tx="0" ty="0" sx="100000" sy="100000" flip="none" algn="tl"/>
          </a:blip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/>
            <a:r>
              <a:rPr lang="de-DE" dirty="0" err="1"/>
              <a:t>Baumniederholer</a:t>
            </a:r>
            <a:endParaRPr lang="de-DE" dirty="0"/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908720"/>
            <a:ext cx="548640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b="1" dirty="0" err="1" smtClean="0"/>
              <a:t>Baumniederholer</a:t>
            </a:r>
            <a:r>
              <a:rPr lang="de-DE" dirty="0" smtClean="0"/>
              <a:t>– kleines Loch oben</a:t>
            </a:r>
          </a:p>
          <a:p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8F21-6E70-4B1D-84E2-FC039492D9EB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52885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2000" y="44704"/>
            <a:ext cx="6480000" cy="720000"/>
          </a:xfrm>
        </p:spPr>
        <p:txBody>
          <a:bodyPr anchor="ctr" anchorCtr="0"/>
          <a:lstStyle/>
          <a:p>
            <a:pPr algn="ctr"/>
            <a:r>
              <a:rPr lang="de-DE" dirty="0" err="1" smtClean="0"/>
              <a:t>Baumniederholer</a:t>
            </a:r>
            <a:endParaRPr lang="de-DE" dirty="0"/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908720"/>
            <a:ext cx="548640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 smtClean="0"/>
              <a:t>Mit </a:t>
            </a:r>
            <a:r>
              <a:rPr lang="de-DE" b="1" dirty="0" smtClean="0"/>
              <a:t>Splint</a:t>
            </a:r>
            <a:r>
              <a:rPr lang="de-DE" dirty="0" smtClean="0"/>
              <a:t> festmachen und </a:t>
            </a:r>
            <a:r>
              <a:rPr lang="de-DE" b="1" dirty="0" smtClean="0"/>
              <a:t>Federring</a:t>
            </a:r>
            <a:r>
              <a:rPr lang="de-DE" dirty="0" smtClean="0"/>
              <a:t> sichern;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8F21-6E70-4B1D-84E2-FC039492D9EB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80711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2000" y="44704"/>
            <a:ext cx="6480000" cy="720000"/>
          </a:xfrm>
        </p:spPr>
        <p:txBody>
          <a:bodyPr anchor="ctr" anchorCtr="0"/>
          <a:lstStyle/>
          <a:p>
            <a:pPr algn="ctr"/>
            <a:r>
              <a:rPr lang="de-DE" dirty="0" err="1" smtClean="0"/>
              <a:t>Baumniederholer</a:t>
            </a:r>
            <a:endParaRPr lang="de-DE" dirty="0"/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>
          <a:xfrm>
            <a:off x="1828800" y="826368"/>
            <a:ext cx="548640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 smtClean="0"/>
              <a:t>kleines Loch oben;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8F21-6E70-4B1D-84E2-FC039492D9EB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8096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2000" y="44704"/>
            <a:ext cx="6480000" cy="720000"/>
          </a:xfrm>
        </p:spPr>
        <p:txBody>
          <a:bodyPr anchor="ctr"/>
          <a:lstStyle/>
          <a:p>
            <a:pPr algn="ctr"/>
            <a:r>
              <a:rPr lang="de-DE" dirty="0" smtClean="0"/>
              <a:t>Baum / Lümmel</a:t>
            </a:r>
            <a:endParaRPr lang="de-DE" dirty="0"/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>
          <a:xfrm>
            <a:off x="1828800" y="826368"/>
            <a:ext cx="548640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b="1" dirty="0" smtClean="0"/>
              <a:t>Baum</a:t>
            </a:r>
            <a:r>
              <a:rPr lang="de-DE" dirty="0" smtClean="0"/>
              <a:t> und den </a:t>
            </a:r>
            <a:r>
              <a:rPr lang="de-DE" b="1" dirty="0" smtClean="0"/>
              <a:t>Lümmel</a:t>
            </a:r>
            <a:r>
              <a:rPr lang="de-DE" dirty="0" smtClean="0"/>
              <a:t> zusammen stecken</a:t>
            </a:r>
            <a:r>
              <a:rPr lang="de-DE" dirty="0"/>
              <a:t>;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8F21-6E70-4B1D-84E2-FC039492D9EB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778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2000" y="44704"/>
            <a:ext cx="6480000" cy="720000"/>
          </a:xfrm>
        </p:spPr>
        <p:txBody>
          <a:bodyPr anchor="ctr" anchorCtr="0"/>
          <a:lstStyle/>
          <a:p>
            <a:pPr algn="ctr"/>
            <a:r>
              <a:rPr lang="de-DE" dirty="0" err="1" smtClean="0">
                <a:ln>
                  <a:solidFill>
                    <a:sysClr val="windowText" lastClr="000000"/>
                  </a:solidFill>
                </a:ln>
              </a:rPr>
              <a:t>Baumniederholer</a:t>
            </a:r>
            <a:endParaRPr lang="de-DE" dirty="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826368"/>
            <a:ext cx="548640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b="1" dirty="0" smtClean="0"/>
              <a:t>Rolle</a:t>
            </a:r>
            <a:r>
              <a:rPr lang="de-DE" dirty="0" smtClean="0"/>
              <a:t> des </a:t>
            </a:r>
            <a:r>
              <a:rPr lang="de-DE" dirty="0" err="1" smtClean="0"/>
              <a:t>Baumniederholers</a:t>
            </a:r>
            <a:r>
              <a:rPr lang="de-DE" dirty="0" smtClean="0"/>
              <a:t> am Baum einhängen</a:t>
            </a:r>
          </a:p>
          <a:p>
            <a:r>
              <a:rPr lang="de-DE" dirty="0" smtClean="0"/>
              <a:t>!! Lümmel kann so noch aus dem Baum rutschen!!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8F21-6E70-4B1D-84E2-FC039492D9EB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63133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2000" y="116712"/>
            <a:ext cx="6480000" cy="720000"/>
          </a:xfrm>
        </p:spPr>
        <p:txBody>
          <a:bodyPr anchor="ctr"/>
          <a:lstStyle/>
          <a:p>
            <a:pPr algn="ctr"/>
            <a:r>
              <a:rPr lang="de-DE" dirty="0" err="1" smtClean="0"/>
              <a:t>Schothorn</a:t>
            </a:r>
            <a:endParaRPr lang="de-DE" dirty="0"/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76037" y="1053207"/>
            <a:ext cx="4991927" cy="3743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332000" y="5121368"/>
            <a:ext cx="6480000" cy="1620000"/>
          </a:xfrm>
        </p:spPr>
        <p:txBody>
          <a:bodyPr>
            <a:normAutofit/>
          </a:bodyPr>
          <a:lstStyle/>
          <a:p>
            <a:r>
              <a:rPr lang="de-DE" b="1" dirty="0" err="1" smtClean="0"/>
              <a:t>Schothorn</a:t>
            </a:r>
            <a:r>
              <a:rPr lang="de-DE" dirty="0" smtClean="0"/>
              <a:t> mit kleinem </a:t>
            </a:r>
            <a:r>
              <a:rPr lang="de-DE" b="1" dirty="0" smtClean="0"/>
              <a:t>Bändsel</a:t>
            </a:r>
            <a:r>
              <a:rPr lang="de-DE" dirty="0" smtClean="0"/>
              <a:t>!! 2 x ziemlich eng rumwickeln(wenn zu locker stimmt der TRIMM nicht mehr</a:t>
            </a:r>
            <a:r>
              <a:rPr lang="de-DE" dirty="0" smtClean="0"/>
              <a:t>)</a:t>
            </a:r>
          </a:p>
          <a:p>
            <a:r>
              <a:rPr lang="de-DE" dirty="0" smtClean="0"/>
              <a:t>Gummi zum besseren Zurückgleiten mit einbinden</a:t>
            </a:r>
            <a:endParaRPr lang="de-DE" dirty="0" smtClean="0"/>
          </a:p>
          <a:p>
            <a:r>
              <a:rPr lang="de-DE" dirty="0" smtClean="0"/>
              <a:t>am Schluss mit einem </a:t>
            </a:r>
            <a:r>
              <a:rPr lang="de-DE" b="1" dirty="0" smtClean="0"/>
              <a:t>Kreuzknoten</a:t>
            </a:r>
            <a:r>
              <a:rPr lang="de-DE" dirty="0" smtClean="0"/>
              <a:t> befestigen;</a:t>
            </a:r>
          </a:p>
          <a:p>
            <a:r>
              <a:rPr lang="de-DE" dirty="0" smtClean="0"/>
              <a:t>(Tipp: Baum auf Schulter lehnen, dann kann er vorne am Lümmel nicht mehr rausfallen - anschließend </a:t>
            </a:r>
            <a:r>
              <a:rPr lang="de-DE" dirty="0" err="1" smtClean="0"/>
              <a:t>Baumniederholer</a:t>
            </a:r>
            <a:r>
              <a:rPr lang="de-DE" dirty="0" smtClean="0"/>
              <a:t> zur Sicherung etwas anziehen);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8F21-6E70-4B1D-84E2-FC039492D9EB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26914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2000" y="116712"/>
            <a:ext cx="6480000" cy="720000"/>
          </a:xfrm>
        </p:spPr>
        <p:txBody>
          <a:bodyPr anchor="ctr"/>
          <a:lstStyle/>
          <a:p>
            <a:pPr algn="ctr"/>
            <a:r>
              <a:rPr lang="de-DE" dirty="0" err="1" smtClean="0"/>
              <a:t>Unterliek</a:t>
            </a:r>
            <a:endParaRPr lang="de-DE" dirty="0"/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970384"/>
            <a:ext cx="548640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332000" y="5143051"/>
            <a:ext cx="6480000" cy="1620000"/>
          </a:xfrm>
        </p:spPr>
        <p:txBody>
          <a:bodyPr/>
          <a:lstStyle/>
          <a:p>
            <a:r>
              <a:rPr lang="de-DE" b="1" dirty="0" err="1" smtClean="0"/>
              <a:t>Unterliek</a:t>
            </a:r>
            <a:r>
              <a:rPr lang="de-DE" dirty="0" smtClean="0"/>
              <a:t> = 2 Kauschen; 1 Langes und 1 Kurzes Ende</a:t>
            </a:r>
          </a:p>
          <a:p>
            <a:r>
              <a:rPr lang="de-DE" dirty="0" smtClean="0"/>
              <a:t>1. kurzes Ende am Baum von vorne nach hinten durch Klemme einfädeln, 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8F21-6E70-4B1D-84E2-FC039492D9EB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74524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6846" y="188640"/>
            <a:ext cx="6480000" cy="720000"/>
          </a:xfrm>
        </p:spPr>
        <p:txBody>
          <a:bodyPr anchor="ctr" anchorCtr="0"/>
          <a:lstStyle/>
          <a:p>
            <a:pPr algn="ctr"/>
            <a:r>
              <a:rPr lang="de-DE" dirty="0"/>
              <a:t>SSGR- Lager auf </a:t>
            </a:r>
            <a:r>
              <a:rPr lang="de-DE" dirty="0" smtClean="0"/>
              <a:t>Dachboden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8F21-6E70-4B1D-84E2-FC039492D9EB}" type="slidenum">
              <a:rPr lang="de-DE" smtClean="0"/>
              <a:t>2</a:t>
            </a:fld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" name="Bildplatzhalt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>
          <a:xfrm>
            <a:off x="2412000" y="1340768"/>
            <a:ext cx="4320000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platzhalter 3"/>
          <p:cNvSpPr txBox="1">
            <a:spLocks/>
          </p:cNvSpPr>
          <p:nvPr/>
        </p:nvSpPr>
        <p:spPr>
          <a:xfrm>
            <a:off x="1331913" y="5049838"/>
            <a:ext cx="6480175" cy="161925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 smtClean="0"/>
              <a:t>3 Vereins-Laser:</a:t>
            </a:r>
          </a:p>
          <a:p>
            <a:r>
              <a:rPr lang="de-DE" b="1" dirty="0" smtClean="0"/>
              <a:t>Segel</a:t>
            </a:r>
            <a:r>
              <a:rPr lang="de-DE" dirty="0" smtClean="0"/>
              <a:t>:  2 x 4.7 er; 2 x Radial  5.7 (gezackte Nähte) &amp; 3 x Standard 7.0</a:t>
            </a:r>
          </a:p>
          <a:p>
            <a:r>
              <a:rPr lang="de-DE" b="1" dirty="0" err="1" smtClean="0"/>
              <a:t>Verklicker</a:t>
            </a:r>
            <a:r>
              <a:rPr lang="de-DE" dirty="0" smtClean="0"/>
              <a:t>;</a:t>
            </a:r>
          </a:p>
          <a:p>
            <a:r>
              <a:rPr lang="de-DE" b="1" dirty="0" smtClean="0"/>
              <a:t>Schoten</a:t>
            </a:r>
            <a:r>
              <a:rPr lang="de-DE" dirty="0" smtClean="0"/>
              <a:t> (5-teilig): Großschot, </a:t>
            </a:r>
            <a:r>
              <a:rPr lang="de-DE" dirty="0" err="1" smtClean="0"/>
              <a:t>Unterliek</a:t>
            </a:r>
            <a:r>
              <a:rPr lang="de-DE" dirty="0" smtClean="0"/>
              <a:t>, </a:t>
            </a:r>
            <a:r>
              <a:rPr lang="de-DE" dirty="0" err="1" smtClean="0"/>
              <a:t>Baumniederholer</a:t>
            </a:r>
            <a:r>
              <a:rPr lang="de-DE" dirty="0" smtClean="0"/>
              <a:t>, Cunningham, Bändsel</a:t>
            </a:r>
          </a:p>
          <a:p>
            <a:r>
              <a:rPr lang="de-DE" b="1" dirty="0" smtClean="0"/>
              <a:t>Reparatur</a:t>
            </a:r>
            <a:r>
              <a:rPr lang="de-DE" dirty="0" smtClean="0"/>
              <a:t>: wenn </a:t>
            </a:r>
            <a:r>
              <a:rPr lang="de-DE" dirty="0" smtClean="0"/>
              <a:t>es geht selbst</a:t>
            </a:r>
            <a:r>
              <a:rPr lang="de-DE" dirty="0" smtClean="0"/>
              <a:t>, sonst Bescheid sagen</a:t>
            </a:r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1391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2000" y="44624"/>
            <a:ext cx="6480000" cy="720000"/>
          </a:xfrm>
        </p:spPr>
        <p:txBody>
          <a:bodyPr anchor="ctr"/>
          <a:lstStyle/>
          <a:p>
            <a:pPr algn="ctr"/>
            <a:r>
              <a:rPr lang="de-DE" dirty="0" err="1" smtClean="0"/>
              <a:t>Unterliek</a:t>
            </a:r>
            <a:r>
              <a:rPr lang="de-DE" dirty="0" smtClean="0"/>
              <a:t> – kurzes Ende</a:t>
            </a:r>
            <a:endParaRPr lang="de-DE" dirty="0"/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898376"/>
            <a:ext cx="548640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/>
              <a:t>2</a:t>
            </a:r>
            <a:r>
              <a:rPr lang="de-DE" dirty="0" smtClean="0"/>
              <a:t>. </a:t>
            </a:r>
            <a:r>
              <a:rPr lang="de-DE" dirty="0" smtClean="0"/>
              <a:t>dann am Baumende durch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8F21-6E70-4B1D-84E2-FC039492D9EB}" type="slidenum">
              <a:rPr lang="de-DE" smtClean="0"/>
              <a:t>20</a:t>
            </a:fld>
            <a:endParaRPr lang="de-DE"/>
          </a:p>
        </p:txBody>
      </p:sp>
      <p:cxnSp>
        <p:nvCxnSpPr>
          <p:cNvPr id="7" name="Gerade Verbindung mit Pfeil 6"/>
          <p:cNvCxnSpPr/>
          <p:nvPr/>
        </p:nvCxnSpPr>
        <p:spPr>
          <a:xfrm flipV="1">
            <a:off x="4139952" y="3573016"/>
            <a:ext cx="1224136" cy="15841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55644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2000" y="44624"/>
            <a:ext cx="6480000" cy="720000"/>
          </a:xfrm>
        </p:spPr>
        <p:txBody>
          <a:bodyPr anchor="ctr"/>
          <a:lstStyle/>
          <a:p>
            <a:pPr algn="ctr"/>
            <a:r>
              <a:rPr lang="de-DE" dirty="0" err="1" smtClean="0"/>
              <a:t>Unterliek</a:t>
            </a:r>
            <a:r>
              <a:rPr lang="de-DE" dirty="0" smtClean="0"/>
              <a:t> – kurzes Ende</a:t>
            </a:r>
            <a:endParaRPr lang="de-DE" dirty="0"/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898376"/>
            <a:ext cx="548640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/>
              <a:t>3</a:t>
            </a:r>
            <a:r>
              <a:rPr lang="de-DE" dirty="0" smtClean="0"/>
              <a:t>.  </a:t>
            </a:r>
            <a:r>
              <a:rPr lang="de-DE" b="1" dirty="0" smtClean="0"/>
              <a:t>zurück</a:t>
            </a:r>
            <a:r>
              <a:rPr lang="de-DE" dirty="0" smtClean="0"/>
              <a:t> durchs </a:t>
            </a:r>
            <a:r>
              <a:rPr lang="de-DE" b="1" dirty="0" err="1" smtClean="0"/>
              <a:t>Schothorn</a:t>
            </a:r>
            <a:r>
              <a:rPr lang="de-DE" dirty="0" smtClean="0"/>
              <a:t>;</a:t>
            </a:r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8F21-6E70-4B1D-84E2-FC039492D9EB}" type="slidenum">
              <a:rPr lang="de-DE" smtClean="0"/>
              <a:t>21</a:t>
            </a:fld>
            <a:endParaRPr lang="de-DE"/>
          </a:p>
        </p:txBody>
      </p:sp>
      <p:cxnSp>
        <p:nvCxnSpPr>
          <p:cNvPr id="7" name="Gerade Verbindung mit Pfeil 6"/>
          <p:cNvCxnSpPr/>
          <p:nvPr/>
        </p:nvCxnSpPr>
        <p:spPr>
          <a:xfrm flipV="1">
            <a:off x="2267744" y="2996952"/>
            <a:ext cx="1512168" cy="21602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5100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2000" y="44704"/>
            <a:ext cx="6480000" cy="720000"/>
          </a:xfrm>
        </p:spPr>
        <p:txBody>
          <a:bodyPr anchor="ctr"/>
          <a:lstStyle/>
          <a:p>
            <a:pPr algn="ctr"/>
            <a:r>
              <a:rPr lang="de-DE" dirty="0" err="1" smtClean="0"/>
              <a:t>Unterliek</a:t>
            </a:r>
            <a:r>
              <a:rPr lang="de-DE" dirty="0" smtClean="0"/>
              <a:t> – kurzes Ende</a:t>
            </a:r>
            <a:endParaRPr lang="de-DE" dirty="0"/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898376"/>
            <a:ext cx="548640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/>
              <a:t>4</a:t>
            </a:r>
            <a:r>
              <a:rPr lang="de-DE" dirty="0" smtClean="0"/>
              <a:t>. </a:t>
            </a:r>
            <a:r>
              <a:rPr lang="de-DE" b="1" dirty="0" smtClean="0"/>
              <a:t>nochmal</a:t>
            </a:r>
            <a:r>
              <a:rPr lang="de-DE" dirty="0" smtClean="0"/>
              <a:t> am </a:t>
            </a:r>
            <a:r>
              <a:rPr lang="de-DE" b="1" dirty="0" smtClean="0"/>
              <a:t>Ende</a:t>
            </a:r>
            <a:r>
              <a:rPr lang="de-DE" dirty="0" smtClean="0"/>
              <a:t> durchfädeln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8F21-6E70-4B1D-84E2-FC039492D9EB}" type="slidenum">
              <a:rPr lang="de-DE" smtClean="0"/>
              <a:t>22</a:t>
            </a:fld>
            <a:endParaRPr lang="de-DE"/>
          </a:p>
        </p:txBody>
      </p:sp>
      <p:cxnSp>
        <p:nvCxnSpPr>
          <p:cNvPr id="6" name="Gerade Verbindung mit Pfeil 5"/>
          <p:cNvCxnSpPr/>
          <p:nvPr/>
        </p:nvCxnSpPr>
        <p:spPr>
          <a:xfrm flipV="1">
            <a:off x="4860032" y="3429000"/>
            <a:ext cx="1224136" cy="20162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284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2000" y="116712"/>
            <a:ext cx="6480000" cy="720000"/>
          </a:xfrm>
        </p:spPr>
        <p:txBody>
          <a:bodyPr anchor="ctr" anchorCtr="0"/>
          <a:lstStyle/>
          <a:p>
            <a:pPr algn="ctr"/>
            <a:r>
              <a:rPr lang="de-DE" dirty="0" err="1" smtClean="0"/>
              <a:t>Unterliek</a:t>
            </a:r>
            <a:r>
              <a:rPr lang="de-DE" dirty="0" smtClean="0"/>
              <a:t> – kurzes Ende</a:t>
            </a:r>
            <a:endParaRPr lang="de-DE" dirty="0"/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898376"/>
            <a:ext cx="548640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/>
              <a:t>5</a:t>
            </a:r>
            <a:r>
              <a:rPr lang="de-DE" dirty="0" smtClean="0"/>
              <a:t>. </a:t>
            </a:r>
            <a:r>
              <a:rPr lang="de-DE" dirty="0" smtClean="0"/>
              <a:t>anschließend am Baumende mit </a:t>
            </a:r>
            <a:r>
              <a:rPr lang="de-DE" b="1" dirty="0" err="1" smtClean="0"/>
              <a:t>Palstek</a:t>
            </a:r>
            <a:r>
              <a:rPr lang="de-DE" dirty="0" smtClean="0"/>
              <a:t> befestigen;</a:t>
            </a:r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8F21-6E70-4B1D-84E2-FC039492D9EB}" type="slidenum">
              <a:rPr lang="de-DE" smtClean="0"/>
              <a:t>23</a:t>
            </a:fld>
            <a:endParaRPr lang="de-DE"/>
          </a:p>
        </p:txBody>
      </p:sp>
      <p:cxnSp>
        <p:nvCxnSpPr>
          <p:cNvPr id="7" name="Gerade Verbindung mit Pfeil 6"/>
          <p:cNvCxnSpPr/>
          <p:nvPr/>
        </p:nvCxnSpPr>
        <p:spPr>
          <a:xfrm flipV="1">
            <a:off x="4355976" y="1628800"/>
            <a:ext cx="720080" cy="345638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944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2000" y="44704"/>
            <a:ext cx="6480000" cy="720000"/>
          </a:xfrm>
        </p:spPr>
        <p:txBody>
          <a:bodyPr anchor="ctr"/>
          <a:lstStyle/>
          <a:p>
            <a:pPr algn="ctr"/>
            <a:r>
              <a:rPr lang="de-DE" dirty="0" err="1" smtClean="0"/>
              <a:t>Unterliek</a:t>
            </a:r>
            <a:r>
              <a:rPr lang="de-DE" dirty="0" smtClean="0"/>
              <a:t> – langes Ende</a:t>
            </a:r>
            <a:endParaRPr lang="de-DE" dirty="0"/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898376"/>
            <a:ext cx="548640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 smtClean="0"/>
              <a:t>Jetzt das </a:t>
            </a:r>
            <a:r>
              <a:rPr lang="de-DE" b="1" dirty="0" smtClean="0"/>
              <a:t>lange Ende</a:t>
            </a:r>
            <a:r>
              <a:rPr lang="de-DE" dirty="0" smtClean="0"/>
              <a:t> einmal von </a:t>
            </a:r>
            <a:r>
              <a:rPr lang="de-DE" b="1" dirty="0" smtClean="0"/>
              <a:t>Steuerbord</a:t>
            </a:r>
            <a:r>
              <a:rPr lang="de-DE" dirty="0" smtClean="0"/>
              <a:t> nach </a:t>
            </a:r>
            <a:r>
              <a:rPr lang="de-DE" b="1" dirty="0" smtClean="0"/>
              <a:t>Backbord</a:t>
            </a:r>
            <a:r>
              <a:rPr lang="de-DE" dirty="0" smtClean="0"/>
              <a:t> vorne um den Mast herum führen;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8F21-6E70-4B1D-84E2-FC039492D9EB}" type="slidenum">
              <a:rPr lang="de-DE" smtClean="0"/>
              <a:t>24</a:t>
            </a:fld>
            <a:endParaRPr lang="de-DE"/>
          </a:p>
        </p:txBody>
      </p:sp>
      <p:cxnSp>
        <p:nvCxnSpPr>
          <p:cNvPr id="7" name="Gerade Verbindung mit Pfeil 6"/>
          <p:cNvCxnSpPr/>
          <p:nvPr/>
        </p:nvCxnSpPr>
        <p:spPr>
          <a:xfrm>
            <a:off x="2771800" y="3212976"/>
            <a:ext cx="3888432" cy="5760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37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2000" y="44704"/>
            <a:ext cx="6480000" cy="720000"/>
          </a:xfrm>
        </p:spPr>
        <p:txBody>
          <a:bodyPr anchor="ctr"/>
          <a:lstStyle/>
          <a:p>
            <a:pPr algn="ctr"/>
            <a:r>
              <a:rPr lang="de-DE" dirty="0" err="1" smtClean="0"/>
              <a:t>Unterliek</a:t>
            </a:r>
            <a:r>
              <a:rPr lang="de-DE" dirty="0" smtClean="0"/>
              <a:t> – langes Ende</a:t>
            </a:r>
            <a:endParaRPr lang="de-DE" dirty="0"/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970384"/>
            <a:ext cx="548640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 smtClean="0"/>
              <a:t>2. durch </a:t>
            </a:r>
            <a:r>
              <a:rPr lang="de-DE" b="1" dirty="0" smtClean="0"/>
              <a:t>Kausch</a:t>
            </a:r>
            <a:r>
              <a:rPr lang="de-DE" dirty="0" smtClean="0"/>
              <a:t> an </a:t>
            </a:r>
            <a:r>
              <a:rPr lang="de-DE" b="1" dirty="0" smtClean="0"/>
              <a:t>Klemme</a:t>
            </a:r>
            <a:r>
              <a:rPr lang="de-DE" dirty="0" smtClean="0"/>
              <a:t> fädeln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8F21-6E70-4B1D-84E2-FC039492D9EB}" type="slidenum">
              <a:rPr lang="de-DE" smtClean="0"/>
              <a:t>25</a:t>
            </a:fld>
            <a:endParaRPr lang="de-DE"/>
          </a:p>
        </p:txBody>
      </p:sp>
      <p:cxnSp>
        <p:nvCxnSpPr>
          <p:cNvPr id="7" name="Gerade Verbindung mit Pfeil 6"/>
          <p:cNvCxnSpPr/>
          <p:nvPr/>
        </p:nvCxnSpPr>
        <p:spPr>
          <a:xfrm flipV="1">
            <a:off x="4788024" y="3212976"/>
            <a:ext cx="1224136" cy="15841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2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2000" y="44704"/>
            <a:ext cx="6480000" cy="720000"/>
          </a:xfrm>
        </p:spPr>
        <p:txBody>
          <a:bodyPr anchor="ctr" anchorCtr="0"/>
          <a:lstStyle/>
          <a:p>
            <a:pPr algn="ctr"/>
            <a:r>
              <a:rPr lang="de-DE" dirty="0" err="1" smtClean="0"/>
              <a:t>Unterliek</a:t>
            </a:r>
            <a:r>
              <a:rPr lang="de-DE" dirty="0" smtClean="0"/>
              <a:t> – langes Ende</a:t>
            </a:r>
            <a:endParaRPr lang="de-DE" dirty="0"/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898376"/>
            <a:ext cx="548640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 smtClean="0"/>
              <a:t>insgesamt </a:t>
            </a:r>
            <a:r>
              <a:rPr lang="de-DE" b="1" dirty="0" smtClean="0"/>
              <a:t>2 x</a:t>
            </a:r>
            <a:r>
              <a:rPr lang="de-DE" dirty="0" smtClean="0"/>
              <a:t> durchfädeln;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8F21-6E70-4B1D-84E2-FC039492D9EB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383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2000" y="44704"/>
            <a:ext cx="6480000" cy="720000"/>
          </a:xfrm>
        </p:spPr>
        <p:txBody>
          <a:bodyPr anchor="ctr"/>
          <a:lstStyle/>
          <a:p>
            <a:pPr algn="ctr"/>
            <a:r>
              <a:rPr lang="de-DE" dirty="0" err="1" smtClean="0"/>
              <a:t>Unterliek</a:t>
            </a:r>
            <a:r>
              <a:rPr lang="de-DE" dirty="0" smtClean="0"/>
              <a:t> – langes Ende</a:t>
            </a:r>
            <a:endParaRPr lang="de-DE" dirty="0"/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898376"/>
            <a:ext cx="548640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3. durch die </a:t>
            </a:r>
            <a:r>
              <a:rPr lang="de-DE" b="1" dirty="0" smtClean="0"/>
              <a:t>vordere Kausch </a:t>
            </a:r>
            <a:r>
              <a:rPr lang="de-DE" dirty="0" smtClean="0"/>
              <a:t>fädeln (Übersetzung vorne);</a:t>
            </a:r>
          </a:p>
          <a:p>
            <a:r>
              <a:rPr lang="de-DE" dirty="0" smtClean="0"/>
              <a:t>am Schluss spannen, nach hinten ziehen;</a:t>
            </a:r>
          </a:p>
          <a:p>
            <a:r>
              <a:rPr lang="de-DE" dirty="0" smtClean="0"/>
              <a:t>Klemme mit einem Ruck lösen;</a:t>
            </a:r>
          </a:p>
          <a:p>
            <a:r>
              <a:rPr lang="de-DE" dirty="0" smtClean="0"/>
              <a:t>(auf der Kreuz dicht;  </a:t>
            </a:r>
            <a:r>
              <a:rPr lang="de-DE" dirty="0" err="1" smtClean="0"/>
              <a:t>Vorwind</a:t>
            </a:r>
            <a:r>
              <a:rPr lang="de-DE" dirty="0" smtClean="0"/>
              <a:t> fieren)</a:t>
            </a:r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8F21-6E70-4B1D-84E2-FC039492D9EB}" type="slidenum">
              <a:rPr lang="de-DE" smtClean="0"/>
              <a:t>27</a:t>
            </a:fld>
            <a:endParaRPr lang="de-DE"/>
          </a:p>
        </p:txBody>
      </p:sp>
      <p:cxnSp>
        <p:nvCxnSpPr>
          <p:cNvPr id="7" name="Gerade Verbindung mit Pfeil 6"/>
          <p:cNvCxnSpPr/>
          <p:nvPr/>
        </p:nvCxnSpPr>
        <p:spPr>
          <a:xfrm flipV="1">
            <a:off x="3391171" y="3589676"/>
            <a:ext cx="1828901" cy="15841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131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2000" y="44704"/>
            <a:ext cx="6480000" cy="720000"/>
          </a:xfrm>
        </p:spPr>
        <p:txBody>
          <a:bodyPr anchor="ctr"/>
          <a:lstStyle/>
          <a:p>
            <a:pPr algn="ctr"/>
            <a:r>
              <a:rPr lang="de-DE" dirty="0" smtClean="0"/>
              <a:t>Radial </a:t>
            </a:r>
            <a:endParaRPr lang="de-DE" dirty="0"/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898376"/>
            <a:ext cx="548640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 smtClean="0"/>
              <a:t>5.7;</a:t>
            </a:r>
          </a:p>
          <a:p>
            <a:r>
              <a:rPr lang="de-DE" b="1" dirty="0" smtClean="0"/>
              <a:t>gezackte</a:t>
            </a:r>
            <a:r>
              <a:rPr lang="de-DE" dirty="0" smtClean="0"/>
              <a:t> Nähte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8F21-6E70-4B1D-84E2-FC039492D9EB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750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2000" y="44624"/>
            <a:ext cx="6480000" cy="720000"/>
          </a:xfrm>
        </p:spPr>
        <p:txBody>
          <a:bodyPr anchor="ctr"/>
          <a:lstStyle/>
          <a:p>
            <a:pPr algn="ctr"/>
            <a:r>
              <a:rPr lang="de-DE" dirty="0" smtClean="0"/>
              <a:t>Radial</a:t>
            </a:r>
            <a:endParaRPr lang="de-DE" dirty="0"/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688" y="898376"/>
            <a:ext cx="548640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 smtClean="0"/>
              <a:t>Segel Nr. 6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8F21-6E70-4B1D-84E2-FC039492D9EB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579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2000" y="332656"/>
            <a:ext cx="6480000" cy="720000"/>
          </a:xfrm>
          <a:blipFill>
            <a:blip r:embed="rId3"/>
            <a:tile tx="0" ty="0" sx="100000" sy="100000" flip="none" algn="tl"/>
          </a:blip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/>
            <a:r>
              <a:rPr lang="de-DE" dirty="0" err="1" smtClean="0"/>
              <a:t>Aufriggen</a:t>
            </a:r>
            <a:endParaRPr lang="de-DE" dirty="0"/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04565" y="1196752"/>
            <a:ext cx="4500000" cy="337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332000" y="4797152"/>
            <a:ext cx="6480000" cy="16200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de-DE" b="1" dirty="0"/>
              <a:t>4 Teile:</a:t>
            </a:r>
          </a:p>
          <a:p>
            <a:r>
              <a:rPr lang="de-DE" b="1" dirty="0"/>
              <a:t>Baum</a:t>
            </a:r>
            <a:r>
              <a:rPr lang="de-DE" dirty="0"/>
              <a:t> (Rollen  und Klemme)</a:t>
            </a:r>
          </a:p>
          <a:p>
            <a:r>
              <a:rPr lang="de-DE" b="1" dirty="0"/>
              <a:t>Mastoberteil = Längste </a:t>
            </a:r>
            <a:r>
              <a:rPr lang="de-DE" b="1" dirty="0" smtClean="0"/>
              <a:t>Teil</a:t>
            </a:r>
            <a:r>
              <a:rPr lang="de-DE" dirty="0" smtClean="0"/>
              <a:t> </a:t>
            </a:r>
            <a:r>
              <a:rPr lang="de-DE" dirty="0" smtClean="0"/>
              <a:t>(bei </a:t>
            </a:r>
            <a:r>
              <a:rPr lang="de-DE" dirty="0"/>
              <a:t>allen gleich, egal welches Segel), </a:t>
            </a:r>
          </a:p>
          <a:p>
            <a:r>
              <a:rPr lang="de-DE" b="1" dirty="0"/>
              <a:t>Mastunterteil</a:t>
            </a:r>
            <a:r>
              <a:rPr lang="de-DE" dirty="0"/>
              <a:t> (nur bei 4.7 er gekrümmt!, weil kürzer!!)</a:t>
            </a:r>
          </a:p>
          <a:p>
            <a:r>
              <a:rPr lang="de-DE" dirty="0"/>
              <a:t>!!!Stöpsel hinten &amp; Lenzstöpsel kontrollieren!!!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8F21-6E70-4B1D-84E2-FC039492D9EB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6349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2000" y="44704"/>
            <a:ext cx="6480000" cy="720000"/>
          </a:xfrm>
        </p:spPr>
        <p:txBody>
          <a:bodyPr anchor="ctr"/>
          <a:lstStyle/>
          <a:p>
            <a:pPr algn="ctr"/>
            <a:r>
              <a:rPr lang="de-DE" dirty="0" smtClean="0"/>
              <a:t>Cunningham</a:t>
            </a:r>
            <a:endParaRPr lang="de-DE" dirty="0"/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826368"/>
            <a:ext cx="548640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de-DE" b="1" dirty="0" smtClean="0"/>
              <a:t>Cunningham</a:t>
            </a:r>
            <a:r>
              <a:rPr lang="de-DE" dirty="0" smtClean="0"/>
              <a:t> hat </a:t>
            </a:r>
            <a:r>
              <a:rPr lang="de-DE" b="1" dirty="0" smtClean="0"/>
              <a:t>3 Ösen</a:t>
            </a:r>
            <a:r>
              <a:rPr lang="de-DE" dirty="0" smtClean="0"/>
              <a:t>; </a:t>
            </a:r>
          </a:p>
          <a:p>
            <a:r>
              <a:rPr lang="de-DE" dirty="0" smtClean="0"/>
              <a:t>2 nahe beieinander = oben</a:t>
            </a:r>
            <a:r>
              <a:rPr lang="de-DE" dirty="0"/>
              <a:t> </a:t>
            </a:r>
            <a:r>
              <a:rPr lang="de-DE" dirty="0" smtClean="0"/>
              <a:t>= locker;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8F21-6E70-4B1D-84E2-FC039492D9EB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460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2000" y="44704"/>
            <a:ext cx="6480000" cy="720000"/>
          </a:xfrm>
        </p:spPr>
        <p:txBody>
          <a:bodyPr anchor="ctr"/>
          <a:lstStyle/>
          <a:p>
            <a:pPr algn="ctr"/>
            <a:r>
              <a:rPr lang="de-DE" dirty="0" smtClean="0"/>
              <a:t>Cunningham</a:t>
            </a:r>
            <a:endParaRPr lang="de-DE" dirty="0"/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826368"/>
            <a:ext cx="548640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durch </a:t>
            </a:r>
            <a:r>
              <a:rPr lang="de-DE" b="1" dirty="0" smtClean="0"/>
              <a:t>Hals</a:t>
            </a:r>
            <a:r>
              <a:rPr lang="de-DE" dirty="0" smtClean="0"/>
              <a:t> bis zum Ende auf einer Seite </a:t>
            </a:r>
            <a:r>
              <a:rPr lang="de-DE" dirty="0"/>
              <a:t>ziehen </a:t>
            </a:r>
            <a:r>
              <a:rPr lang="de-DE" dirty="0" smtClean="0"/>
              <a:t>- läuft innerhalb </a:t>
            </a:r>
            <a:r>
              <a:rPr lang="de-DE" dirty="0" err="1" smtClean="0"/>
              <a:t>Unterliek</a:t>
            </a:r>
            <a:r>
              <a:rPr lang="de-DE" dirty="0" smtClean="0"/>
              <a:t>;</a:t>
            </a:r>
          </a:p>
          <a:p>
            <a:r>
              <a:rPr lang="de-DE" dirty="0" smtClean="0"/>
              <a:t>unten ½ Schlag auf den Beschlag des </a:t>
            </a:r>
            <a:r>
              <a:rPr lang="de-DE" dirty="0" err="1" smtClean="0"/>
              <a:t>Baumniederholers</a:t>
            </a:r>
            <a:r>
              <a:rPr lang="de-DE" dirty="0" smtClean="0"/>
              <a:t> (</a:t>
            </a:r>
            <a:r>
              <a:rPr lang="de-DE" smtClean="0"/>
              <a:t>zum Fixieren);</a:t>
            </a: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8F21-6E70-4B1D-84E2-FC039492D9EB}" type="slidenum">
              <a:rPr lang="de-DE" smtClean="0"/>
              <a:t>31</a:t>
            </a:fld>
            <a:endParaRPr lang="de-DE"/>
          </a:p>
        </p:txBody>
      </p:sp>
      <p:cxnSp>
        <p:nvCxnSpPr>
          <p:cNvPr id="7" name="Gerade Verbindung mit Pfeil 6"/>
          <p:cNvCxnSpPr/>
          <p:nvPr/>
        </p:nvCxnSpPr>
        <p:spPr>
          <a:xfrm flipV="1">
            <a:off x="2051720" y="2897270"/>
            <a:ext cx="2592288" cy="225992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828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2000" y="44704"/>
            <a:ext cx="6480000" cy="720000"/>
          </a:xfrm>
        </p:spPr>
        <p:txBody>
          <a:bodyPr anchor="ctr"/>
          <a:lstStyle/>
          <a:p>
            <a:pPr algn="ctr"/>
            <a:r>
              <a:rPr lang="de-DE" dirty="0" smtClean="0"/>
              <a:t>Cunningham</a:t>
            </a:r>
            <a:endParaRPr lang="de-DE" dirty="0"/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6515" y="915932"/>
            <a:ext cx="5270971" cy="3953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332000" y="5085184"/>
            <a:ext cx="6480000" cy="1620000"/>
          </a:xfrm>
        </p:spPr>
        <p:txBody>
          <a:bodyPr>
            <a:normAutofit/>
          </a:bodyPr>
          <a:lstStyle/>
          <a:p>
            <a:r>
              <a:rPr lang="de-DE" dirty="0" smtClean="0"/>
              <a:t>durch </a:t>
            </a:r>
            <a:r>
              <a:rPr lang="de-DE" b="1" dirty="0" smtClean="0"/>
              <a:t>obere Öse und </a:t>
            </a:r>
            <a:r>
              <a:rPr lang="de-DE" dirty="0" smtClean="0"/>
              <a:t>unten durch;</a:t>
            </a:r>
          </a:p>
          <a:p>
            <a:r>
              <a:rPr lang="de-DE" dirty="0" smtClean="0"/>
              <a:t>oben durch und wieder unten durch </a:t>
            </a:r>
            <a:r>
              <a:rPr lang="de-DE" b="1" dirty="0" smtClean="0"/>
              <a:t>Mastsicherung</a:t>
            </a:r>
            <a:r>
              <a:rPr lang="de-DE" dirty="0" smtClean="0"/>
              <a:t> (vor </a:t>
            </a:r>
            <a:r>
              <a:rPr lang="de-DE" dirty="0" err="1" smtClean="0"/>
              <a:t>Mastfuß</a:t>
            </a:r>
            <a:r>
              <a:rPr lang="de-DE" dirty="0" smtClean="0"/>
              <a:t>); </a:t>
            </a:r>
          </a:p>
          <a:p>
            <a:r>
              <a:rPr lang="de-DE" dirty="0" smtClean="0"/>
              <a:t>dann durch die 2. Klemme belegen und mit </a:t>
            </a:r>
            <a:r>
              <a:rPr lang="de-DE" b="1" dirty="0" err="1" smtClean="0"/>
              <a:t>Palstek</a:t>
            </a:r>
            <a:r>
              <a:rPr lang="de-DE" dirty="0" smtClean="0"/>
              <a:t> sichern.</a:t>
            </a:r>
          </a:p>
          <a:p>
            <a:r>
              <a:rPr lang="de-DE" dirty="0" smtClean="0"/>
              <a:t>(siehe übernächstes Bild)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8F21-6E70-4B1D-84E2-FC039492D9EB}" type="slidenum">
              <a:rPr lang="de-DE" smtClean="0"/>
              <a:t>32</a:t>
            </a:fld>
            <a:endParaRPr lang="de-DE"/>
          </a:p>
        </p:txBody>
      </p:sp>
      <p:cxnSp>
        <p:nvCxnSpPr>
          <p:cNvPr id="7" name="Gerade Verbindung mit Pfeil 6"/>
          <p:cNvCxnSpPr/>
          <p:nvPr/>
        </p:nvCxnSpPr>
        <p:spPr>
          <a:xfrm flipV="1">
            <a:off x="2915816" y="2996952"/>
            <a:ext cx="1828901" cy="15841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558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2000" y="44704"/>
            <a:ext cx="6480000" cy="720000"/>
          </a:xfrm>
        </p:spPr>
        <p:txBody>
          <a:bodyPr anchor="ctr"/>
          <a:lstStyle/>
          <a:p>
            <a:pPr algn="ctr"/>
            <a:r>
              <a:rPr lang="de-DE" dirty="0" smtClean="0"/>
              <a:t>Cunningham</a:t>
            </a:r>
            <a:endParaRPr lang="de-DE" dirty="0"/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826368"/>
            <a:ext cx="548640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! Bei viel Wind zuerst Cunningham runterziehen, </a:t>
            </a:r>
          </a:p>
          <a:p>
            <a:r>
              <a:rPr lang="de-DE" dirty="0" smtClean="0"/>
              <a:t>erst dann das </a:t>
            </a:r>
            <a:r>
              <a:rPr lang="de-DE" dirty="0" err="1" smtClean="0"/>
              <a:t>Unterliek</a:t>
            </a:r>
            <a:r>
              <a:rPr lang="de-DE" dirty="0" smtClean="0"/>
              <a:t> spannen;</a:t>
            </a:r>
          </a:p>
          <a:p>
            <a:r>
              <a:rPr lang="de-DE" dirty="0" smtClean="0"/>
              <a:t>(Standard bei wenig Wind </a:t>
            </a:r>
            <a:r>
              <a:rPr lang="de-DE" dirty="0" err="1" smtClean="0"/>
              <a:t>garnicht</a:t>
            </a:r>
            <a:r>
              <a:rPr lang="de-DE" dirty="0" smtClean="0"/>
              <a:t> anziehen;</a:t>
            </a:r>
          </a:p>
          <a:p>
            <a:r>
              <a:rPr lang="de-DE" dirty="0" smtClean="0"/>
              <a:t>Radial bei wenig Wind a </a:t>
            </a:r>
            <a:r>
              <a:rPr lang="de-DE" dirty="0" err="1" smtClean="0"/>
              <a:t>bissle</a:t>
            </a:r>
            <a:r>
              <a:rPr lang="de-DE" dirty="0" smtClean="0"/>
              <a:t> anziehen)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8F21-6E70-4B1D-84E2-FC039492D9EB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587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2000" y="116712"/>
            <a:ext cx="6480000" cy="720000"/>
          </a:xfrm>
        </p:spPr>
        <p:txBody>
          <a:bodyPr anchor="ctr"/>
          <a:lstStyle/>
          <a:p>
            <a:pPr algn="ctr"/>
            <a:r>
              <a:rPr lang="de-DE" dirty="0" smtClean="0"/>
              <a:t>Cunningham</a:t>
            </a:r>
            <a:endParaRPr lang="de-DE" dirty="0"/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898376"/>
            <a:ext cx="548640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 smtClean="0"/>
              <a:t>unten von vorne nach hinten durch </a:t>
            </a:r>
            <a:r>
              <a:rPr lang="de-DE" b="1" dirty="0" smtClean="0"/>
              <a:t>Mastsicherung</a:t>
            </a:r>
            <a:r>
              <a:rPr lang="de-DE" dirty="0" smtClean="0"/>
              <a:t> am </a:t>
            </a:r>
            <a:r>
              <a:rPr lang="de-DE" b="1" dirty="0" err="1" smtClean="0"/>
              <a:t>Mastfuß</a:t>
            </a:r>
            <a:r>
              <a:rPr lang="de-DE" dirty="0" smtClean="0"/>
              <a:t> durchfädeln;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8F21-6E70-4B1D-84E2-FC039492D9EB}" type="slidenum">
              <a:rPr lang="de-DE" smtClean="0"/>
              <a:t>34</a:t>
            </a:fld>
            <a:endParaRPr lang="de-DE"/>
          </a:p>
        </p:txBody>
      </p:sp>
      <p:cxnSp>
        <p:nvCxnSpPr>
          <p:cNvPr id="7" name="Gerade Verbindung mit Pfeil 6"/>
          <p:cNvCxnSpPr/>
          <p:nvPr/>
        </p:nvCxnSpPr>
        <p:spPr>
          <a:xfrm flipH="1" flipV="1">
            <a:off x="3923928" y="3212976"/>
            <a:ext cx="432048" cy="19442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01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2000" y="116712"/>
            <a:ext cx="6480000" cy="720000"/>
          </a:xfrm>
        </p:spPr>
        <p:txBody>
          <a:bodyPr anchor="ctr"/>
          <a:lstStyle/>
          <a:p>
            <a:pPr algn="ctr"/>
            <a:r>
              <a:rPr lang="de-DE" dirty="0" smtClean="0"/>
              <a:t>Cunningham</a:t>
            </a:r>
            <a:endParaRPr lang="de-DE" dirty="0"/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898376"/>
            <a:ext cx="548640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 smtClean="0"/>
              <a:t>dann zweitens durch die </a:t>
            </a:r>
            <a:r>
              <a:rPr lang="de-DE" b="1" dirty="0" smtClean="0"/>
              <a:t>Klemme</a:t>
            </a:r>
            <a:r>
              <a:rPr lang="de-DE" dirty="0" smtClean="0"/>
              <a:t> fädeln, belegen</a:t>
            </a:r>
          </a:p>
          <a:p>
            <a:r>
              <a:rPr lang="de-DE" dirty="0" smtClean="0"/>
              <a:t>dann mit einen </a:t>
            </a:r>
            <a:r>
              <a:rPr lang="de-DE" b="1" dirty="0" err="1" smtClean="0"/>
              <a:t>Palstek</a:t>
            </a:r>
            <a:r>
              <a:rPr lang="de-DE" dirty="0"/>
              <a:t> </a:t>
            </a:r>
            <a:r>
              <a:rPr lang="de-DE" dirty="0" smtClean="0"/>
              <a:t>sichern.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8F21-6E70-4B1D-84E2-FC039492D9EB}" type="slidenum">
              <a:rPr lang="de-DE" smtClean="0"/>
              <a:t>35</a:t>
            </a:fld>
            <a:endParaRPr lang="de-DE"/>
          </a:p>
        </p:txBody>
      </p:sp>
      <p:cxnSp>
        <p:nvCxnSpPr>
          <p:cNvPr id="7" name="Gerade Verbindung mit Pfeil 6"/>
          <p:cNvCxnSpPr/>
          <p:nvPr/>
        </p:nvCxnSpPr>
        <p:spPr>
          <a:xfrm flipV="1">
            <a:off x="3391171" y="2708920"/>
            <a:ext cx="1468861" cy="24649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250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2000" y="116712"/>
            <a:ext cx="6480000" cy="720000"/>
          </a:xfrm>
        </p:spPr>
        <p:txBody>
          <a:bodyPr anchor="ctr"/>
          <a:lstStyle/>
          <a:p>
            <a:pPr algn="ctr"/>
            <a:r>
              <a:rPr lang="de-DE" dirty="0" smtClean="0"/>
              <a:t>Schwert</a:t>
            </a:r>
            <a:endParaRPr lang="de-DE" dirty="0"/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898376"/>
            <a:ext cx="548640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b="1" dirty="0" smtClean="0"/>
              <a:t>Dicke</a:t>
            </a:r>
            <a:r>
              <a:rPr lang="de-DE" dirty="0" smtClean="0"/>
              <a:t> Seite und </a:t>
            </a:r>
            <a:r>
              <a:rPr lang="de-DE" b="1" dirty="0" smtClean="0"/>
              <a:t>Loch</a:t>
            </a:r>
            <a:r>
              <a:rPr lang="de-DE" dirty="0" smtClean="0"/>
              <a:t> für </a:t>
            </a:r>
            <a:r>
              <a:rPr lang="de-DE" b="1" dirty="0" smtClean="0"/>
              <a:t>Schwertsicherung</a:t>
            </a:r>
            <a:r>
              <a:rPr lang="de-DE" dirty="0" smtClean="0"/>
              <a:t> zeigen nach </a:t>
            </a:r>
            <a:r>
              <a:rPr lang="de-DE" b="1" dirty="0" smtClean="0">
                <a:solidFill>
                  <a:srgbClr val="FF0000"/>
                </a:solidFill>
              </a:rPr>
              <a:t>vorne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smtClean="0"/>
              <a:t>, </a:t>
            </a:r>
          </a:p>
          <a:p>
            <a:r>
              <a:rPr lang="de-DE" b="1" dirty="0" smtClean="0"/>
              <a:t>dünne</a:t>
            </a:r>
            <a:r>
              <a:rPr lang="de-DE" dirty="0" smtClean="0"/>
              <a:t> Seite und </a:t>
            </a:r>
            <a:r>
              <a:rPr lang="de-DE" b="1" dirty="0" err="1" smtClean="0"/>
              <a:t>Boppel</a:t>
            </a:r>
            <a:r>
              <a:rPr lang="de-DE" b="1" dirty="0" smtClean="0"/>
              <a:t> </a:t>
            </a:r>
            <a:r>
              <a:rPr lang="de-DE" dirty="0" smtClean="0"/>
              <a:t>zeigen zu </a:t>
            </a:r>
            <a:r>
              <a:rPr lang="de-DE" b="1" dirty="0" smtClean="0">
                <a:solidFill>
                  <a:srgbClr val="FF0000"/>
                </a:solidFill>
              </a:rPr>
              <a:t>mir</a:t>
            </a:r>
            <a:r>
              <a:rPr lang="de-DE" dirty="0" smtClean="0"/>
              <a:t> hin;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8F21-6E70-4B1D-84E2-FC039492D9EB}" type="slidenum">
              <a:rPr lang="de-DE" smtClean="0"/>
              <a:t>36</a:t>
            </a:fld>
            <a:endParaRPr lang="de-DE"/>
          </a:p>
        </p:txBody>
      </p:sp>
      <p:cxnSp>
        <p:nvCxnSpPr>
          <p:cNvPr id="7" name="Gerade Verbindung mit Pfeil 6"/>
          <p:cNvCxnSpPr/>
          <p:nvPr/>
        </p:nvCxnSpPr>
        <p:spPr>
          <a:xfrm flipV="1">
            <a:off x="2737678" y="1664804"/>
            <a:ext cx="986458" cy="352839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/>
          <p:nvPr/>
        </p:nvCxnSpPr>
        <p:spPr>
          <a:xfrm flipV="1">
            <a:off x="2987824" y="4149080"/>
            <a:ext cx="2448272" cy="12961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82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2000" y="116712"/>
            <a:ext cx="6480000" cy="720000"/>
          </a:xfrm>
        </p:spPr>
        <p:txBody>
          <a:bodyPr anchor="ctr"/>
          <a:lstStyle/>
          <a:p>
            <a:pPr algn="ctr"/>
            <a:r>
              <a:rPr lang="de-DE" dirty="0" smtClean="0"/>
              <a:t>Schwert</a:t>
            </a:r>
            <a:endParaRPr lang="de-DE" dirty="0"/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898376"/>
            <a:ext cx="548640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 smtClean="0"/>
              <a:t>vorne ins Boot legen;</a:t>
            </a:r>
          </a:p>
          <a:p>
            <a:r>
              <a:rPr lang="de-DE" dirty="0" smtClean="0"/>
              <a:t>Gummi mit </a:t>
            </a:r>
            <a:r>
              <a:rPr lang="de-DE" b="1" dirty="0" err="1" smtClean="0"/>
              <a:t>Brommelhaken</a:t>
            </a:r>
            <a:r>
              <a:rPr lang="de-DE" dirty="0" smtClean="0"/>
              <a:t> schließen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8F21-6E70-4B1D-84E2-FC039492D9EB}" type="slidenum">
              <a:rPr lang="de-DE" smtClean="0"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555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2000" y="116712"/>
            <a:ext cx="6480000" cy="720000"/>
          </a:xfrm>
        </p:spPr>
        <p:txBody>
          <a:bodyPr anchor="ctr"/>
          <a:lstStyle/>
          <a:p>
            <a:pPr algn="ctr"/>
            <a:r>
              <a:rPr lang="de-DE" dirty="0" smtClean="0"/>
              <a:t>Schwert</a:t>
            </a:r>
            <a:endParaRPr lang="de-DE" dirty="0"/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898376"/>
            <a:ext cx="548640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de-DE" b="1" dirty="0" smtClean="0"/>
              <a:t>Schwertsicherung</a:t>
            </a:r>
            <a:r>
              <a:rPr lang="de-DE" dirty="0" smtClean="0"/>
              <a:t> (langes Ende ) vorne durchfädeln und </a:t>
            </a:r>
            <a:r>
              <a:rPr lang="de-DE" b="1" dirty="0" err="1" smtClean="0"/>
              <a:t>Brommelhaken</a:t>
            </a:r>
            <a:r>
              <a:rPr lang="de-DE" dirty="0" smtClean="0"/>
              <a:t> miteinander verhaken/schließen;</a:t>
            </a:r>
          </a:p>
          <a:p>
            <a:r>
              <a:rPr lang="de-DE" dirty="0" smtClean="0"/>
              <a:t>!! Beim Anlegen: Gummi herziehen, Haken lösen, vorne ausfädeln, Schwert leicht hochziehen;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8F21-6E70-4B1D-84E2-FC039492D9EB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876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2000" y="44704"/>
            <a:ext cx="6480000" cy="720000"/>
          </a:xfrm>
        </p:spPr>
        <p:txBody>
          <a:bodyPr anchor="ctr"/>
          <a:lstStyle/>
          <a:p>
            <a:pPr algn="ctr"/>
            <a:r>
              <a:rPr lang="de-DE" dirty="0" smtClean="0"/>
              <a:t>Schwert</a:t>
            </a:r>
            <a:endParaRPr lang="de-DE" dirty="0"/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898376"/>
            <a:ext cx="548640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b="1" dirty="0" smtClean="0"/>
              <a:t>Schwert</a:t>
            </a:r>
            <a:r>
              <a:rPr lang="de-DE" dirty="0" smtClean="0"/>
              <a:t> schon mal reinstecken </a:t>
            </a:r>
          </a:p>
          <a:p>
            <a:r>
              <a:rPr lang="de-DE" dirty="0" smtClean="0"/>
              <a:t>Schwarze </a:t>
            </a:r>
            <a:r>
              <a:rPr lang="de-DE" b="1" dirty="0" err="1" smtClean="0"/>
              <a:t>Boppel</a:t>
            </a:r>
            <a:r>
              <a:rPr lang="de-DE" dirty="0" smtClean="0"/>
              <a:t>: zum leichteren rein-/rausholen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8F21-6E70-4B1D-84E2-FC039492D9EB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587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2000" y="116712"/>
            <a:ext cx="6480000" cy="720000"/>
          </a:xfrm>
          <a:blipFill>
            <a:blip r:embed="rId3"/>
            <a:tile tx="0" ty="0" sx="100000" sy="100000" flip="none" algn="tl"/>
          </a:blip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/>
            <a:r>
              <a:rPr lang="de-DE" dirty="0" smtClean="0"/>
              <a:t>Kontrolle</a:t>
            </a:r>
            <a:endParaRPr lang="de-DE" dirty="0"/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27" b="28127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332000" y="5078288"/>
            <a:ext cx="6480000" cy="1620000"/>
          </a:xfrm>
        </p:spPr>
        <p:txBody>
          <a:bodyPr>
            <a:normAutofit/>
          </a:bodyPr>
          <a:lstStyle/>
          <a:p>
            <a:r>
              <a:rPr lang="de-DE" dirty="0" smtClean="0"/>
              <a:t>Mast</a:t>
            </a:r>
          </a:p>
          <a:p>
            <a:r>
              <a:rPr lang="de-DE" dirty="0" smtClean="0"/>
              <a:t>Baum</a:t>
            </a:r>
          </a:p>
          <a:p>
            <a:r>
              <a:rPr lang="de-DE" dirty="0" smtClean="0"/>
              <a:t>Schwert</a:t>
            </a:r>
          </a:p>
          <a:p>
            <a:r>
              <a:rPr lang="de-DE" dirty="0" smtClean="0"/>
              <a:t>Ruder &amp; Pinne</a:t>
            </a:r>
          </a:p>
          <a:p>
            <a:r>
              <a:rPr lang="de-DE" dirty="0" smtClean="0"/>
              <a:t>Schoten</a:t>
            </a:r>
          </a:p>
          <a:p>
            <a:r>
              <a:rPr lang="de-DE" dirty="0"/>
              <a:t> </a:t>
            </a:r>
            <a:r>
              <a:rPr lang="de-DE" dirty="0" err="1" smtClean="0"/>
              <a:t>Verklicker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8F21-6E70-4B1D-84E2-FC039492D9EB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4741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2000" y="116712"/>
            <a:ext cx="6480000" cy="720000"/>
          </a:xfrm>
        </p:spPr>
        <p:txBody>
          <a:bodyPr anchor="ctr"/>
          <a:lstStyle/>
          <a:p>
            <a:pPr algn="ctr"/>
            <a:r>
              <a:rPr lang="de-DE" dirty="0" smtClean="0"/>
              <a:t>Ruder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 smtClean="0"/>
              <a:t>am Bootsende </a:t>
            </a:r>
            <a:r>
              <a:rPr lang="de-DE" b="1" dirty="0" smtClean="0"/>
              <a:t>zwei</a:t>
            </a:r>
            <a:r>
              <a:rPr lang="de-DE" dirty="0" smtClean="0"/>
              <a:t> Beschläge einhaken;</a:t>
            </a:r>
          </a:p>
          <a:p>
            <a:endParaRPr lang="de-DE" dirty="0"/>
          </a:p>
        </p:txBody>
      </p:sp>
      <p:pic>
        <p:nvPicPr>
          <p:cNvPr id="3" name="Bildplatzhalter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2000" y="1124744"/>
            <a:ext cx="6480000" cy="37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8F21-6E70-4B1D-84E2-FC039492D9EB}" type="slidenum">
              <a:rPr lang="de-DE" smtClean="0"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260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2000" y="116712"/>
            <a:ext cx="6480000" cy="720000"/>
          </a:xfrm>
        </p:spPr>
        <p:txBody>
          <a:bodyPr anchor="ctr"/>
          <a:lstStyle/>
          <a:p>
            <a:pPr algn="ctr"/>
            <a:r>
              <a:rPr lang="de-DE" dirty="0" smtClean="0"/>
              <a:t>Ruder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de-DE" b="1" dirty="0" smtClean="0"/>
              <a:t>Klemme</a:t>
            </a:r>
            <a:r>
              <a:rPr lang="de-DE" dirty="0" smtClean="0"/>
              <a:t> sichert das Ruder beim Kentern;</a:t>
            </a:r>
          </a:p>
          <a:p>
            <a:endParaRPr lang="de-DE" dirty="0"/>
          </a:p>
        </p:txBody>
      </p:sp>
      <p:pic>
        <p:nvPicPr>
          <p:cNvPr id="3" name="Bildplatzhalter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1124744"/>
            <a:ext cx="6480000" cy="37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8F21-6E70-4B1D-84E2-FC039492D9EB}" type="slidenum">
              <a:rPr lang="de-DE" smtClean="0"/>
              <a:t>41</a:t>
            </a:fld>
            <a:endParaRPr lang="de-DE"/>
          </a:p>
        </p:txBody>
      </p:sp>
      <p:cxnSp>
        <p:nvCxnSpPr>
          <p:cNvPr id="6" name="Gerade Verbindung mit Pfeil 5"/>
          <p:cNvCxnSpPr/>
          <p:nvPr/>
        </p:nvCxnSpPr>
        <p:spPr>
          <a:xfrm flipV="1">
            <a:off x="1907704" y="4149080"/>
            <a:ext cx="1612877" cy="9361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65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2000" y="116712"/>
            <a:ext cx="6480000" cy="720000"/>
          </a:xfrm>
        </p:spPr>
        <p:txBody>
          <a:bodyPr anchor="ctr"/>
          <a:lstStyle/>
          <a:p>
            <a:pPr algn="ctr"/>
            <a:r>
              <a:rPr lang="de-DE" dirty="0" smtClean="0"/>
              <a:t>Ruder / Pinne</a:t>
            </a:r>
            <a:endParaRPr lang="de-DE" dirty="0"/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898376"/>
            <a:ext cx="548640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de-DE" b="1" dirty="0" smtClean="0"/>
              <a:t>Pinne</a:t>
            </a:r>
            <a:r>
              <a:rPr lang="de-DE" dirty="0" smtClean="0"/>
              <a:t> in den oberen Teil am Ruder so weit reinstecken, dass Löcher übereinander passen;</a:t>
            </a:r>
          </a:p>
          <a:p>
            <a:r>
              <a:rPr lang="de-DE" dirty="0" smtClean="0"/>
              <a:t>!!Pinne unter dem </a:t>
            </a:r>
            <a:r>
              <a:rPr lang="de-DE" b="1" dirty="0" err="1" smtClean="0"/>
              <a:t>Traveler</a:t>
            </a:r>
            <a:r>
              <a:rPr lang="de-DE" dirty="0" smtClean="0"/>
              <a:t> (gelb) durchführen!!!</a:t>
            </a:r>
          </a:p>
          <a:p>
            <a:r>
              <a:rPr lang="de-DE" dirty="0" smtClean="0"/>
              <a:t>(Großschot muss gut rüber laufen können!!)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8F21-6E70-4B1D-84E2-FC039492D9EB}" type="slidenum">
              <a:rPr lang="de-DE" smtClean="0"/>
              <a:t>42</a:t>
            </a:fld>
            <a:endParaRPr lang="de-DE"/>
          </a:p>
        </p:txBody>
      </p:sp>
      <p:cxnSp>
        <p:nvCxnSpPr>
          <p:cNvPr id="7" name="Gerade Verbindung mit Pfeil 6"/>
          <p:cNvCxnSpPr/>
          <p:nvPr/>
        </p:nvCxnSpPr>
        <p:spPr>
          <a:xfrm flipV="1">
            <a:off x="1691680" y="2762595"/>
            <a:ext cx="3197053" cy="239459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24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2000" y="116712"/>
            <a:ext cx="6480000" cy="720000"/>
          </a:xfrm>
          <a:blipFill>
            <a:blip r:embed="rId2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de-DE" dirty="0"/>
              <a:t>Ruder / Pinne</a:t>
            </a:r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898376"/>
            <a:ext cx="548640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 smtClean="0"/>
              <a:t>und mit </a:t>
            </a:r>
            <a:r>
              <a:rPr lang="de-DE" b="1" dirty="0" smtClean="0"/>
              <a:t>Stift</a:t>
            </a:r>
            <a:r>
              <a:rPr lang="de-DE" dirty="0" smtClean="0"/>
              <a:t> (durch 2 Löcher) sichern!</a:t>
            </a:r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8F21-6E70-4B1D-84E2-FC039492D9EB}" type="slidenum">
              <a:rPr lang="de-DE" smtClean="0"/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679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2000" y="116712"/>
            <a:ext cx="6480000" cy="720000"/>
          </a:xfrm>
          <a:blipFill>
            <a:blip r:embed="rId2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de-DE" dirty="0"/>
              <a:t>Ruder / Pinne</a:t>
            </a:r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898376"/>
            <a:ext cx="548640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 smtClean="0"/>
              <a:t>Stift zur Sicherung;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8F21-6E70-4B1D-84E2-FC039492D9EB}" type="slidenum">
              <a:rPr lang="de-DE" smtClean="0"/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886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2000" y="116712"/>
            <a:ext cx="6480000" cy="720000"/>
          </a:xfrm>
        </p:spPr>
        <p:txBody>
          <a:bodyPr anchor="ctr"/>
          <a:lstStyle/>
          <a:p>
            <a:pPr algn="ctr"/>
            <a:r>
              <a:rPr lang="de-DE" dirty="0" smtClean="0"/>
              <a:t>Ruder / Pinne</a:t>
            </a:r>
            <a:endParaRPr lang="de-DE" dirty="0"/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908720"/>
            <a:ext cx="548640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de-DE" b="1" dirty="0" err="1" smtClean="0"/>
              <a:t>Ruderblattniederholer</a:t>
            </a:r>
            <a:r>
              <a:rPr lang="de-DE" dirty="0" smtClean="0"/>
              <a:t> in </a:t>
            </a:r>
            <a:r>
              <a:rPr lang="de-DE" b="1" dirty="0" smtClean="0"/>
              <a:t>Klemme</a:t>
            </a:r>
            <a:r>
              <a:rPr lang="de-DE" dirty="0" smtClean="0"/>
              <a:t> befestigen und mit</a:t>
            </a:r>
          </a:p>
          <a:p>
            <a:r>
              <a:rPr lang="de-DE" dirty="0" smtClean="0"/>
              <a:t>½ Schlag belegen/sichern, wenn im Wasser;</a:t>
            </a:r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8F21-6E70-4B1D-84E2-FC039492D9EB}" type="slidenum">
              <a:rPr lang="de-DE" smtClean="0"/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740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2000" y="116712"/>
            <a:ext cx="6480000" cy="720000"/>
          </a:xfrm>
        </p:spPr>
        <p:txBody>
          <a:bodyPr anchor="ctr"/>
          <a:lstStyle/>
          <a:p>
            <a:pPr algn="ctr"/>
            <a:r>
              <a:rPr lang="de-DE" dirty="0" err="1" smtClean="0"/>
              <a:t>Traveler</a:t>
            </a:r>
            <a:endParaRPr lang="de-DE" dirty="0"/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908720"/>
            <a:ext cx="548640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b="1" dirty="0" err="1" smtClean="0"/>
              <a:t>Traveler</a:t>
            </a:r>
            <a:r>
              <a:rPr lang="de-DE" dirty="0" smtClean="0"/>
              <a:t> muss leicht </a:t>
            </a:r>
            <a:r>
              <a:rPr lang="de-DE" b="1" dirty="0" smtClean="0"/>
              <a:t>über</a:t>
            </a:r>
            <a:r>
              <a:rPr lang="de-DE" dirty="0" smtClean="0"/>
              <a:t> die Pinne laufen können;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8F21-6E70-4B1D-84E2-FC039492D9EB}" type="slidenum">
              <a:rPr lang="de-DE" smtClean="0"/>
              <a:t>46</a:t>
            </a:fld>
            <a:endParaRPr lang="de-DE"/>
          </a:p>
        </p:txBody>
      </p:sp>
      <p:cxnSp>
        <p:nvCxnSpPr>
          <p:cNvPr id="7" name="Gerade Verbindung mit Pfeil 6"/>
          <p:cNvCxnSpPr/>
          <p:nvPr/>
        </p:nvCxnSpPr>
        <p:spPr>
          <a:xfrm flipV="1">
            <a:off x="1835696" y="2348880"/>
            <a:ext cx="2260949" cy="28083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171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2000" y="116712"/>
            <a:ext cx="6480000" cy="720000"/>
          </a:xfrm>
        </p:spPr>
        <p:txBody>
          <a:bodyPr anchor="ctr"/>
          <a:lstStyle/>
          <a:p>
            <a:pPr algn="ctr"/>
            <a:r>
              <a:rPr lang="de-DE" dirty="0" err="1" smtClean="0"/>
              <a:t>Traveler</a:t>
            </a:r>
            <a:endParaRPr lang="de-DE" dirty="0"/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898376"/>
            <a:ext cx="548640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b="1" dirty="0" smtClean="0"/>
              <a:t>Metall</a:t>
            </a:r>
            <a:r>
              <a:rPr lang="de-DE" dirty="0" smtClean="0"/>
              <a:t> auf Pinne dient als </a:t>
            </a:r>
            <a:r>
              <a:rPr lang="de-DE" b="1" dirty="0" smtClean="0"/>
              <a:t>Schutz</a:t>
            </a:r>
            <a:r>
              <a:rPr lang="de-DE" dirty="0" smtClean="0"/>
              <a:t>, wenn der </a:t>
            </a:r>
            <a:r>
              <a:rPr lang="de-DE" dirty="0" err="1" smtClean="0"/>
              <a:t>Traveler</a:t>
            </a:r>
            <a:r>
              <a:rPr lang="de-DE" dirty="0" smtClean="0"/>
              <a:t> immer über diese läuft;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8F21-6E70-4B1D-84E2-FC039492D9EB}" type="slidenum">
              <a:rPr lang="de-DE" smtClean="0"/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67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2000" y="116712"/>
            <a:ext cx="6480000" cy="720000"/>
          </a:xfrm>
        </p:spPr>
        <p:txBody>
          <a:bodyPr anchor="ctr"/>
          <a:lstStyle/>
          <a:p>
            <a:pPr algn="ctr"/>
            <a:r>
              <a:rPr lang="de-DE" dirty="0" err="1" smtClean="0"/>
              <a:t>Pinnenausleger</a:t>
            </a:r>
            <a:endParaRPr lang="de-DE" dirty="0"/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898376"/>
            <a:ext cx="548640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 err="1" smtClean="0"/>
              <a:t>Traveler</a:t>
            </a:r>
            <a:r>
              <a:rPr lang="de-DE" dirty="0" smtClean="0"/>
              <a:t> anziehen;</a:t>
            </a:r>
          </a:p>
          <a:p>
            <a:r>
              <a:rPr lang="de-DE" b="1" dirty="0" err="1" smtClean="0"/>
              <a:t>Pinnenausleger</a:t>
            </a:r>
            <a:r>
              <a:rPr lang="de-DE" dirty="0" smtClean="0"/>
              <a:t> </a:t>
            </a:r>
            <a:r>
              <a:rPr lang="de-DE" b="1" dirty="0" smtClean="0">
                <a:solidFill>
                  <a:srgbClr val="FF0000"/>
                </a:solidFill>
              </a:rPr>
              <a:t>darüber</a:t>
            </a:r>
            <a:r>
              <a:rPr lang="de-DE" dirty="0" smtClean="0"/>
              <a:t>;</a:t>
            </a:r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8F21-6E70-4B1D-84E2-FC039492D9EB}" type="slidenum">
              <a:rPr lang="de-DE" smtClean="0"/>
              <a:t>48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528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2000" y="116712"/>
            <a:ext cx="6480000" cy="720000"/>
          </a:xfrm>
        </p:spPr>
        <p:txBody>
          <a:bodyPr anchor="ctr"/>
          <a:lstStyle/>
          <a:p>
            <a:pPr algn="ctr"/>
            <a:r>
              <a:rPr lang="de-DE" dirty="0" smtClean="0"/>
              <a:t>Großschot</a:t>
            </a:r>
            <a:endParaRPr lang="de-DE" dirty="0"/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898376"/>
            <a:ext cx="548640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332000" y="5157192"/>
            <a:ext cx="6480000" cy="1620000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de-DE" b="1" dirty="0" err="1" smtClean="0"/>
              <a:t>Inspekionsluke</a:t>
            </a:r>
            <a:r>
              <a:rPr lang="de-DE" dirty="0" smtClean="0"/>
              <a:t> kontrollieren;</a:t>
            </a:r>
          </a:p>
          <a:p>
            <a:pPr marL="342900" indent="-342900">
              <a:buAutoNum type="arabicPeriod"/>
            </a:pPr>
            <a:r>
              <a:rPr lang="de-DE" b="1" dirty="0" smtClean="0"/>
              <a:t>Lenzstöpsel</a:t>
            </a:r>
            <a:r>
              <a:rPr lang="de-DE" dirty="0" smtClean="0"/>
              <a:t> sowie hinteren </a:t>
            </a:r>
            <a:r>
              <a:rPr lang="de-DE" b="1" dirty="0" smtClean="0"/>
              <a:t>Stöpsel</a:t>
            </a:r>
            <a:r>
              <a:rPr lang="de-DE" dirty="0" smtClean="0"/>
              <a:t> kontrollieren;</a:t>
            </a:r>
          </a:p>
          <a:p>
            <a:pPr marL="342900" indent="-342900">
              <a:buAutoNum type="arabicPeriod"/>
            </a:pPr>
            <a:r>
              <a:rPr lang="de-DE" b="1" dirty="0" smtClean="0"/>
              <a:t>Großschot</a:t>
            </a:r>
            <a:r>
              <a:rPr lang="de-DE" dirty="0" smtClean="0"/>
              <a:t> an </a:t>
            </a:r>
            <a:r>
              <a:rPr lang="de-DE" dirty="0" smtClean="0"/>
              <a:t>einem Ende </a:t>
            </a:r>
            <a:r>
              <a:rPr lang="de-DE" dirty="0" smtClean="0"/>
              <a:t>mit einem </a:t>
            </a:r>
            <a:r>
              <a:rPr lang="de-DE" dirty="0" err="1" smtClean="0"/>
              <a:t>Palstek</a:t>
            </a:r>
            <a:r>
              <a:rPr lang="de-DE" dirty="0" smtClean="0"/>
              <a:t> an den Bändseln der Ausreitgurte anbinden; </a:t>
            </a:r>
            <a:r>
              <a:rPr lang="de-DE" dirty="0" smtClean="0"/>
              <a:t>das andere Ende durch die Rolle fädeln; (so rum einfädeln, dass </a:t>
            </a:r>
            <a:r>
              <a:rPr lang="de-DE" dirty="0" smtClean="0"/>
              <a:t>es beim </a:t>
            </a:r>
            <a:r>
              <a:rPr lang="de-DE" dirty="0"/>
              <a:t>D</a:t>
            </a:r>
            <a:r>
              <a:rPr lang="de-DE" dirty="0" smtClean="0"/>
              <a:t>ichtholen </a:t>
            </a:r>
            <a:r>
              <a:rPr lang="de-DE" dirty="0" smtClean="0"/>
              <a:t>leicht und beim </a:t>
            </a:r>
            <a:r>
              <a:rPr lang="de-DE" dirty="0" smtClean="0"/>
              <a:t>Fieren </a:t>
            </a:r>
            <a:r>
              <a:rPr lang="de-DE" dirty="0" smtClean="0"/>
              <a:t>schwer geht (knarrt));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8F21-6E70-4B1D-84E2-FC039492D9EB}" type="slidenum">
              <a:rPr lang="de-DE" smtClean="0"/>
              <a:t>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714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2000" y="188720"/>
            <a:ext cx="6480000" cy="720000"/>
          </a:xfrm>
          <a:blipFill>
            <a:blip r:embed="rId3"/>
            <a:tile tx="0" ty="0" sx="100000" sy="100000" flip="none" algn="tl"/>
          </a:blipFill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/>
            <a:r>
              <a:rPr lang="de-DE" dirty="0" smtClean="0"/>
              <a:t>Mast</a:t>
            </a:r>
            <a:endParaRPr lang="de-DE" dirty="0"/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>
          <a:xfrm>
            <a:off x="2195736" y="1124744"/>
            <a:ext cx="4795725" cy="3596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332000" y="5085184"/>
            <a:ext cx="6480000" cy="1620000"/>
          </a:xfrm>
          <a:blipFill>
            <a:blip r:embed="rId5"/>
            <a:tile tx="0" ty="0" sx="100000" sy="100000" flip="none" algn="tl"/>
          </a:blipFill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de-DE" dirty="0"/>
              <a:t>Mastunter- u. </a:t>
            </a:r>
            <a:r>
              <a:rPr lang="de-DE" dirty="0" err="1"/>
              <a:t>oberteil</a:t>
            </a:r>
            <a:r>
              <a:rPr lang="de-DE" dirty="0"/>
              <a:t> zusammenstecken:</a:t>
            </a:r>
          </a:p>
          <a:p>
            <a:r>
              <a:rPr lang="de-DE" dirty="0"/>
              <a:t>! </a:t>
            </a:r>
            <a:r>
              <a:rPr lang="de-DE" b="1" dirty="0">
                <a:solidFill>
                  <a:srgbClr val="FF0000"/>
                </a:solidFill>
              </a:rPr>
              <a:t>Roter Pfeil</a:t>
            </a:r>
            <a:r>
              <a:rPr lang="de-DE" dirty="0"/>
              <a:t>: muss zur Niete zeigen;</a:t>
            </a:r>
          </a:p>
          <a:p>
            <a:r>
              <a:rPr lang="de-DE" dirty="0"/>
              <a:t>	muss mit dem </a:t>
            </a:r>
            <a:r>
              <a:rPr lang="de-DE" dirty="0" err="1"/>
              <a:t>Lümmelbeschlag</a:t>
            </a:r>
            <a:r>
              <a:rPr lang="de-DE" dirty="0"/>
              <a:t> eine Linie bilden;</a:t>
            </a:r>
          </a:p>
          <a:p>
            <a:r>
              <a:rPr lang="de-DE" dirty="0"/>
              <a:t>	muss gleiche Krümmung haben;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8F21-6E70-4B1D-84E2-FC039492D9EB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024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2000" y="116712"/>
            <a:ext cx="6480000" cy="720000"/>
          </a:xfrm>
        </p:spPr>
        <p:txBody>
          <a:bodyPr anchor="ctr"/>
          <a:lstStyle/>
          <a:p>
            <a:pPr algn="ctr"/>
            <a:r>
              <a:rPr lang="de-DE" dirty="0" smtClean="0"/>
              <a:t>Großschot</a:t>
            </a:r>
            <a:endParaRPr lang="de-DE" dirty="0"/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898376"/>
            <a:ext cx="548640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!!! </a:t>
            </a:r>
            <a:r>
              <a:rPr lang="de-DE" dirty="0" smtClean="0"/>
              <a:t>Großschot</a:t>
            </a:r>
            <a:r>
              <a:rPr lang="de-DE" dirty="0" smtClean="0"/>
              <a:t> </a:t>
            </a:r>
            <a:r>
              <a:rPr lang="de-DE" dirty="0" smtClean="0"/>
              <a:t>erst dann einfädeln, wenn ich bereits segelfertig angezogen und bereit zum Ablegen an der </a:t>
            </a:r>
            <a:r>
              <a:rPr lang="de-DE" dirty="0" err="1" smtClean="0"/>
              <a:t>Slipanlage</a:t>
            </a:r>
            <a:r>
              <a:rPr lang="de-DE" dirty="0" smtClean="0"/>
              <a:t>/Steg stehe!!!!</a:t>
            </a:r>
          </a:p>
          <a:p>
            <a:r>
              <a:rPr lang="de-DE" dirty="0" smtClean="0"/>
              <a:t>Blauer </a:t>
            </a:r>
            <a:r>
              <a:rPr lang="de-DE" b="1" dirty="0" smtClean="0"/>
              <a:t>Ausreitgurt</a:t>
            </a:r>
            <a:r>
              <a:rPr lang="de-DE" dirty="0" smtClean="0"/>
              <a:t>: immer einen Fuß darunter!!</a:t>
            </a:r>
          </a:p>
          <a:p>
            <a:r>
              <a:rPr lang="de-DE" dirty="0" smtClean="0"/>
              <a:t>Grauen </a:t>
            </a:r>
            <a:r>
              <a:rPr lang="de-DE" b="1" dirty="0" smtClean="0"/>
              <a:t>Kanten</a:t>
            </a:r>
            <a:r>
              <a:rPr lang="de-DE" dirty="0" smtClean="0"/>
              <a:t>: an denen kann man sich nach dem </a:t>
            </a:r>
            <a:r>
              <a:rPr lang="de-DE" dirty="0" smtClean="0"/>
              <a:t>Ausreiten </a:t>
            </a:r>
            <a:r>
              <a:rPr lang="de-DE" dirty="0" smtClean="0"/>
              <a:t>wieder reinziehen;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8F21-6E70-4B1D-84E2-FC039492D9EB}" type="slidenum">
              <a:rPr lang="de-DE" smtClean="0"/>
              <a:t>50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25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2000" y="116712"/>
            <a:ext cx="6480000" cy="720000"/>
          </a:xfrm>
        </p:spPr>
        <p:txBody>
          <a:bodyPr anchor="ctr"/>
          <a:lstStyle/>
          <a:p>
            <a:pPr algn="ctr"/>
            <a:r>
              <a:rPr lang="de-DE" dirty="0" smtClean="0"/>
              <a:t>Großschot</a:t>
            </a:r>
            <a:endParaRPr lang="de-DE" dirty="0"/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898376"/>
            <a:ext cx="548640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 smtClean="0"/>
              <a:t>anschließend durch die </a:t>
            </a:r>
            <a:r>
              <a:rPr lang="de-DE" b="1" dirty="0" smtClean="0"/>
              <a:t>Rolle</a:t>
            </a:r>
            <a:r>
              <a:rPr lang="de-DE" dirty="0" smtClean="0"/>
              <a:t> am Baum fädeln (von vorne nach hinten)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8F21-6E70-4B1D-84E2-FC039492D9EB}" type="slidenum">
              <a:rPr lang="de-DE" smtClean="0"/>
              <a:t>51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41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2000" y="116712"/>
            <a:ext cx="6480000" cy="720000"/>
          </a:xfrm>
        </p:spPr>
        <p:txBody>
          <a:bodyPr anchor="ctr"/>
          <a:lstStyle/>
          <a:p>
            <a:pPr algn="ctr"/>
            <a:r>
              <a:rPr lang="de-DE" dirty="0" smtClean="0"/>
              <a:t>Großschot</a:t>
            </a:r>
            <a:endParaRPr lang="de-DE" dirty="0"/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898376"/>
            <a:ext cx="548640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 smtClean="0"/>
              <a:t>durch die kleine </a:t>
            </a:r>
            <a:r>
              <a:rPr lang="de-DE" b="1" dirty="0" smtClean="0"/>
              <a:t>Halterung/Öse</a:t>
            </a:r>
            <a:r>
              <a:rPr lang="de-DE" dirty="0" smtClean="0"/>
              <a:t>;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8F21-6E70-4B1D-84E2-FC039492D9EB}" type="slidenum">
              <a:rPr lang="de-DE" smtClean="0"/>
              <a:t>52</a:t>
            </a:fld>
            <a:endParaRPr lang="de-DE"/>
          </a:p>
        </p:txBody>
      </p:sp>
      <p:cxnSp>
        <p:nvCxnSpPr>
          <p:cNvPr id="7" name="Gerade Verbindung mit Pfeil 6"/>
          <p:cNvCxnSpPr/>
          <p:nvPr/>
        </p:nvCxnSpPr>
        <p:spPr>
          <a:xfrm flipV="1">
            <a:off x="3347864" y="3212976"/>
            <a:ext cx="1396853" cy="172819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42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2000" y="116712"/>
            <a:ext cx="6480000" cy="720000"/>
          </a:xfrm>
        </p:spPr>
        <p:txBody>
          <a:bodyPr anchor="ctr"/>
          <a:lstStyle/>
          <a:p>
            <a:pPr algn="ctr"/>
            <a:r>
              <a:rPr lang="de-DE" dirty="0" smtClean="0"/>
              <a:t>Großschot</a:t>
            </a:r>
            <a:endParaRPr lang="de-DE" dirty="0"/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898376"/>
            <a:ext cx="548640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 smtClean="0"/>
              <a:t>und hinten durch die Rolle (große Rolle!) fädeln;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8F21-6E70-4B1D-84E2-FC039492D9EB}" type="slidenum">
              <a:rPr lang="de-DE" smtClean="0"/>
              <a:t>53</a:t>
            </a:fld>
            <a:endParaRPr lang="de-DE"/>
          </a:p>
        </p:txBody>
      </p:sp>
      <p:cxnSp>
        <p:nvCxnSpPr>
          <p:cNvPr id="7" name="Gerade Verbindung mit Pfeil 6"/>
          <p:cNvCxnSpPr/>
          <p:nvPr/>
        </p:nvCxnSpPr>
        <p:spPr>
          <a:xfrm flipV="1">
            <a:off x="3635896" y="2276872"/>
            <a:ext cx="1728192" cy="28969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613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2000" y="116712"/>
            <a:ext cx="6480000" cy="720000"/>
          </a:xfrm>
        </p:spPr>
        <p:txBody>
          <a:bodyPr anchor="ctr"/>
          <a:lstStyle/>
          <a:p>
            <a:pPr algn="ctr"/>
            <a:r>
              <a:rPr lang="de-DE" dirty="0" smtClean="0"/>
              <a:t>Großschot</a:t>
            </a:r>
            <a:endParaRPr lang="de-DE" dirty="0"/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898376"/>
            <a:ext cx="548640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 smtClean="0"/>
              <a:t>dann durch den </a:t>
            </a:r>
            <a:r>
              <a:rPr lang="de-DE" b="1" dirty="0" err="1" smtClean="0"/>
              <a:t>Traveler</a:t>
            </a:r>
            <a:r>
              <a:rPr lang="de-DE" dirty="0" smtClean="0"/>
              <a:t>;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8F21-6E70-4B1D-84E2-FC039492D9EB}" type="slidenum">
              <a:rPr lang="de-DE" smtClean="0"/>
              <a:t>54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669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2000" y="116712"/>
            <a:ext cx="6480000" cy="720000"/>
          </a:xfrm>
        </p:spPr>
        <p:txBody>
          <a:bodyPr anchor="ctr"/>
          <a:lstStyle/>
          <a:p>
            <a:pPr algn="ctr"/>
            <a:r>
              <a:rPr lang="de-DE" dirty="0" smtClean="0"/>
              <a:t>Großschot</a:t>
            </a:r>
            <a:endParaRPr lang="de-DE" dirty="0"/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898376"/>
            <a:ext cx="548640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 err="1" smtClean="0"/>
              <a:t>Traveler</a:t>
            </a:r>
            <a:r>
              <a:rPr lang="de-DE" dirty="0" smtClean="0"/>
              <a:t> - Rolle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8F21-6E70-4B1D-84E2-FC039492D9EB}" type="slidenum">
              <a:rPr lang="de-DE" smtClean="0"/>
              <a:t>55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428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2000" y="116712"/>
            <a:ext cx="6480000" cy="720000"/>
          </a:xfrm>
        </p:spPr>
        <p:txBody>
          <a:bodyPr anchor="ctr"/>
          <a:lstStyle/>
          <a:p>
            <a:pPr algn="ctr"/>
            <a:r>
              <a:rPr lang="de-DE" dirty="0" smtClean="0"/>
              <a:t>Großschot</a:t>
            </a:r>
            <a:endParaRPr lang="de-DE" dirty="0"/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898376"/>
            <a:ext cx="548640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de-DE" b="1" dirty="0" smtClean="0"/>
              <a:t>zurück</a:t>
            </a:r>
            <a:r>
              <a:rPr lang="de-DE" dirty="0" smtClean="0"/>
              <a:t> durch die </a:t>
            </a:r>
            <a:r>
              <a:rPr lang="de-DE" b="1" dirty="0" smtClean="0"/>
              <a:t>Rolle</a:t>
            </a:r>
            <a:r>
              <a:rPr lang="de-DE" dirty="0" smtClean="0"/>
              <a:t> am Baumende (dieses Mal durch die </a:t>
            </a:r>
            <a:r>
              <a:rPr lang="de-DE" b="1" dirty="0" smtClean="0"/>
              <a:t>untere</a:t>
            </a:r>
            <a:r>
              <a:rPr lang="de-DE" dirty="0" smtClean="0"/>
              <a:t> </a:t>
            </a:r>
            <a:r>
              <a:rPr lang="de-DE" b="1" dirty="0" smtClean="0"/>
              <a:t>Öffnung</a:t>
            </a:r>
            <a:r>
              <a:rPr lang="de-DE" dirty="0" smtClean="0"/>
              <a:t> unter der Rolle); </a:t>
            </a:r>
          </a:p>
          <a:p>
            <a:r>
              <a:rPr lang="de-DE" dirty="0" smtClean="0"/>
              <a:t>anschließend mit </a:t>
            </a:r>
            <a:r>
              <a:rPr lang="de-DE" b="1" dirty="0" smtClean="0"/>
              <a:t>8er</a:t>
            </a:r>
            <a:r>
              <a:rPr lang="de-DE" dirty="0" smtClean="0"/>
              <a:t> sichern;</a:t>
            </a:r>
            <a:endParaRPr lang="de-DE" dirty="0"/>
          </a:p>
          <a:p>
            <a:r>
              <a:rPr lang="de-DE" dirty="0" smtClean="0"/>
              <a:t>!!Großschot weder belegt noch mit Knoten abstellen!! Immer lösen bzw. ausfädeln!!!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8F21-6E70-4B1D-84E2-FC039492D9EB}" type="slidenum">
              <a:rPr lang="de-DE" smtClean="0"/>
              <a:t>56</a:t>
            </a:fld>
            <a:endParaRPr lang="de-DE"/>
          </a:p>
        </p:txBody>
      </p:sp>
      <p:cxnSp>
        <p:nvCxnSpPr>
          <p:cNvPr id="7" name="Gerade Verbindung mit Pfeil 6"/>
          <p:cNvCxnSpPr/>
          <p:nvPr/>
        </p:nvCxnSpPr>
        <p:spPr>
          <a:xfrm flipH="1" flipV="1">
            <a:off x="5392789" y="3284984"/>
            <a:ext cx="619371" cy="1800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25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2000" y="116712"/>
            <a:ext cx="6480000" cy="720000"/>
          </a:xfrm>
        </p:spPr>
        <p:txBody>
          <a:bodyPr anchor="ctr"/>
          <a:lstStyle/>
          <a:p>
            <a:pPr algn="ctr"/>
            <a:r>
              <a:rPr lang="de-DE" dirty="0" smtClean="0"/>
              <a:t>Großschot</a:t>
            </a:r>
            <a:endParaRPr lang="de-DE" dirty="0"/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898376"/>
            <a:ext cx="548640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 smtClean="0"/>
              <a:t>Zum </a:t>
            </a:r>
            <a:r>
              <a:rPr lang="de-DE" b="1" dirty="0" smtClean="0"/>
              <a:t>Schleppen</a:t>
            </a:r>
            <a:r>
              <a:rPr lang="de-DE" dirty="0" smtClean="0"/>
              <a:t> </a:t>
            </a:r>
            <a:r>
              <a:rPr lang="de-DE" dirty="0" smtClean="0"/>
              <a:t>Großschot </a:t>
            </a:r>
            <a:r>
              <a:rPr lang="de-DE" b="1" dirty="0" smtClean="0"/>
              <a:t>komplett</a:t>
            </a:r>
            <a:r>
              <a:rPr lang="de-DE" dirty="0" smtClean="0"/>
              <a:t> </a:t>
            </a:r>
            <a:r>
              <a:rPr lang="de-DE" b="1" dirty="0" smtClean="0"/>
              <a:t>ausfädeln</a:t>
            </a:r>
            <a:r>
              <a:rPr lang="de-DE" dirty="0" smtClean="0"/>
              <a:t> und am besten mit </a:t>
            </a:r>
            <a:r>
              <a:rPr lang="de-DE" b="1" dirty="0" err="1" smtClean="0"/>
              <a:t>Palstek</a:t>
            </a:r>
            <a:r>
              <a:rPr lang="de-DE" dirty="0" smtClean="0"/>
              <a:t> vorne am </a:t>
            </a:r>
            <a:r>
              <a:rPr lang="de-DE" b="1" dirty="0" err="1" smtClean="0"/>
              <a:t>Mastfuß</a:t>
            </a:r>
            <a:r>
              <a:rPr lang="de-DE" dirty="0" smtClean="0"/>
              <a:t> befestigen;</a:t>
            </a:r>
          </a:p>
          <a:p>
            <a:r>
              <a:rPr lang="de-DE" dirty="0" smtClean="0"/>
              <a:t>(Gefahr zu Kentern am geringsten, da Last genau mittig gezogen wird);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8F21-6E70-4B1D-84E2-FC039492D9EB}" type="slidenum">
              <a:rPr lang="de-DE" smtClean="0"/>
              <a:t>57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171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2000" y="116712"/>
            <a:ext cx="6480000" cy="720000"/>
          </a:xfrm>
        </p:spPr>
        <p:txBody>
          <a:bodyPr anchor="ctr"/>
          <a:lstStyle/>
          <a:p>
            <a:pPr algn="ctr"/>
            <a:r>
              <a:rPr lang="de-DE" dirty="0" smtClean="0"/>
              <a:t>Großschot</a:t>
            </a:r>
            <a:endParaRPr lang="de-DE" dirty="0"/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898376"/>
            <a:ext cx="548640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Großschot </a:t>
            </a:r>
            <a:r>
              <a:rPr lang="de-DE" dirty="0" smtClean="0"/>
              <a:t>dient </a:t>
            </a:r>
            <a:r>
              <a:rPr lang="de-DE" dirty="0" smtClean="0"/>
              <a:t>so als </a:t>
            </a:r>
            <a:r>
              <a:rPr lang="de-DE" dirty="0" smtClean="0"/>
              <a:t>Schleppleine – </a:t>
            </a:r>
          </a:p>
          <a:p>
            <a:r>
              <a:rPr lang="de-DE" dirty="0" smtClean="0"/>
              <a:t>!! ohne Knoten </a:t>
            </a:r>
            <a:r>
              <a:rPr lang="de-DE" b="1" dirty="0" smtClean="0"/>
              <a:t>sorgfältig</a:t>
            </a:r>
            <a:r>
              <a:rPr lang="de-DE" dirty="0" smtClean="0"/>
              <a:t> </a:t>
            </a:r>
            <a:r>
              <a:rPr lang="de-DE" b="1" dirty="0" smtClean="0"/>
              <a:t>aufschießen</a:t>
            </a:r>
            <a:r>
              <a:rPr lang="de-DE" dirty="0" smtClean="0"/>
              <a:t>!!!</a:t>
            </a:r>
          </a:p>
          <a:p>
            <a:r>
              <a:rPr lang="de-DE" dirty="0" smtClean="0"/>
              <a:t>ggfs. weiteres Boot im Schleppverband vorne im </a:t>
            </a:r>
            <a:r>
              <a:rPr lang="de-DE" b="1" dirty="0" err="1" smtClean="0"/>
              <a:t>Palstek</a:t>
            </a:r>
            <a:r>
              <a:rPr lang="de-DE" dirty="0" smtClean="0"/>
              <a:t> einhängen!!!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8F21-6E70-4B1D-84E2-FC039492D9EB}" type="slidenum">
              <a:rPr lang="de-DE" smtClean="0"/>
              <a:t>58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681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2000" y="116712"/>
            <a:ext cx="6480000" cy="720000"/>
          </a:xfrm>
        </p:spPr>
        <p:txBody>
          <a:bodyPr anchor="ctr"/>
          <a:lstStyle/>
          <a:p>
            <a:pPr algn="ctr"/>
            <a:r>
              <a:rPr lang="de-DE" dirty="0" smtClean="0"/>
              <a:t>Anlegen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332000" y="5013176"/>
            <a:ext cx="6480000" cy="1620000"/>
          </a:xfrm>
        </p:spPr>
        <p:txBody>
          <a:bodyPr>
            <a:normAutofit/>
          </a:bodyPr>
          <a:lstStyle/>
          <a:p>
            <a:r>
              <a:rPr lang="de-DE" dirty="0" smtClean="0"/>
              <a:t>Schwertsicherung (Gummis) lösen;</a:t>
            </a:r>
          </a:p>
          <a:p>
            <a:r>
              <a:rPr lang="de-DE" dirty="0" smtClean="0"/>
              <a:t>Großschot 8er </a:t>
            </a:r>
            <a:r>
              <a:rPr lang="de-DE" dirty="0" smtClean="0"/>
              <a:t>Knoten </a:t>
            </a:r>
            <a:r>
              <a:rPr lang="de-DE" dirty="0" smtClean="0"/>
              <a:t>in der Rolle hinten am Baum lösen</a:t>
            </a:r>
            <a:r>
              <a:rPr lang="de-DE" dirty="0" smtClean="0"/>
              <a:t>;</a:t>
            </a:r>
          </a:p>
          <a:p>
            <a:r>
              <a:rPr lang="de-DE" dirty="0" err="1" smtClean="0"/>
              <a:t>Ruderniederholer</a:t>
            </a:r>
            <a:r>
              <a:rPr lang="de-DE" dirty="0" smtClean="0"/>
              <a:t> </a:t>
            </a:r>
            <a:r>
              <a:rPr lang="de-DE" dirty="0" smtClean="0"/>
              <a:t>lösen; </a:t>
            </a:r>
          </a:p>
          <a:p>
            <a:r>
              <a:rPr lang="de-DE" dirty="0" smtClean="0"/>
              <a:t>Schwert rausziehen;</a:t>
            </a:r>
          </a:p>
          <a:p>
            <a:r>
              <a:rPr lang="de-DE" dirty="0" smtClean="0"/>
              <a:t>Ruder jetzt raufziehen bzw. geht hoch;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8F21-6E70-4B1D-84E2-FC039492D9EB}" type="slidenum">
              <a:rPr lang="de-DE" smtClean="0"/>
              <a:t>59</a:t>
            </a:fld>
            <a:endParaRPr lang="de-DE"/>
          </a:p>
        </p:txBody>
      </p:sp>
      <p:pic>
        <p:nvPicPr>
          <p:cNvPr id="7" name="Picture 11" descr="C:\Users\Sabine\AppData\Local\Microsoft\Windows\INetCache\IE\A09AX315\Laser_SB3_Trieux_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000" y="963499"/>
            <a:ext cx="5400000" cy="3905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36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2000" y="260648"/>
            <a:ext cx="6480000" cy="720000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/>
            <a:r>
              <a:rPr lang="de-DE" dirty="0" smtClean="0"/>
              <a:t>Großsegel</a:t>
            </a:r>
            <a:endParaRPr lang="de-DE" dirty="0"/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>
          <a:xfrm>
            <a:off x="2116535" y="1124744"/>
            <a:ext cx="4910931" cy="3683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332000" y="5157192"/>
            <a:ext cx="6480000" cy="1620000"/>
          </a:xfrm>
        </p:spPr>
        <p:txBody>
          <a:bodyPr anchor="ctr" anchorCtr="0">
            <a:normAutofit/>
          </a:bodyPr>
          <a:lstStyle/>
          <a:p>
            <a:r>
              <a:rPr lang="de-DE" dirty="0" smtClean="0"/>
              <a:t>Großsegel (gerollt bzw. gefaltet) ausbreiten,</a:t>
            </a:r>
          </a:p>
          <a:p>
            <a:r>
              <a:rPr lang="de-DE" dirty="0" smtClean="0"/>
              <a:t>Kante der Segelnaht in einer Flucht mit </a:t>
            </a:r>
            <a:r>
              <a:rPr lang="de-DE" dirty="0" err="1" smtClean="0"/>
              <a:t>Lümmelbeschlag</a:t>
            </a:r>
            <a:r>
              <a:rPr lang="de-DE" dirty="0" smtClean="0"/>
              <a:t> zuerst auf Mast aufziehen, </a:t>
            </a:r>
          </a:p>
          <a:p>
            <a:r>
              <a:rPr lang="de-DE" dirty="0" smtClean="0"/>
              <a:t>anschließend die Segellatten (2 Lange, 1 Kurze = oben);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8F21-6E70-4B1D-84E2-FC039492D9EB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65428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2000" y="116712"/>
            <a:ext cx="6480000" cy="720000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/>
            <a:r>
              <a:rPr lang="de-DE" dirty="0" err="1" smtClean="0"/>
              <a:t>Verklicker</a:t>
            </a:r>
            <a:endParaRPr lang="de-DE" dirty="0"/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>
          <a:xfrm>
            <a:off x="2080531" y="1142771"/>
            <a:ext cx="4982938" cy="3737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332000" y="5085184"/>
            <a:ext cx="6480000" cy="1620000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de-DE" dirty="0" err="1" smtClean="0"/>
              <a:t>Verklicker</a:t>
            </a:r>
            <a:r>
              <a:rPr lang="de-DE" dirty="0" smtClean="0"/>
              <a:t> für oben unter Lasche am Mast stecken – wird automatisch beim Spannen des Segels mit angezogen;</a:t>
            </a:r>
          </a:p>
          <a:p>
            <a:pPr marL="342900" indent="-342900">
              <a:buAutoNum type="arabicPeriod" startAt="2"/>
            </a:pPr>
            <a:r>
              <a:rPr lang="de-DE" dirty="0" smtClean="0"/>
              <a:t>oder </a:t>
            </a:r>
            <a:r>
              <a:rPr lang="de-DE" dirty="0" err="1" smtClean="0"/>
              <a:t>Verklicker</a:t>
            </a:r>
            <a:r>
              <a:rPr lang="de-DE" dirty="0" smtClean="0"/>
              <a:t>  unterhalb von Baum befestigen - (</a:t>
            </a:r>
            <a:r>
              <a:rPr lang="de-DE" b="1" dirty="0" smtClean="0"/>
              <a:t>Tipp</a:t>
            </a:r>
            <a:r>
              <a:rPr lang="de-DE" dirty="0" smtClean="0"/>
              <a:t>: bessere Sicht; bei Regatten umgedreht befestigen, damit Großschot eines anderen Lasers nicht mit dem </a:t>
            </a:r>
            <a:r>
              <a:rPr lang="de-DE" dirty="0" err="1" smtClean="0"/>
              <a:t>Verklicker</a:t>
            </a:r>
            <a:r>
              <a:rPr lang="de-DE" dirty="0" smtClean="0"/>
              <a:t> kollidieren kann)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8F21-6E70-4B1D-84E2-FC039492D9EB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27809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777" y="81412"/>
            <a:ext cx="6480447" cy="720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de-DE" dirty="0"/>
              <a:t>Mast </a:t>
            </a:r>
            <a:r>
              <a:rPr lang="de-DE" dirty="0" smtClean="0"/>
              <a:t>aufstellen</a:t>
            </a:r>
            <a:endParaRPr lang="de-DE" dirty="0"/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>
          <a:xfrm>
            <a:off x="2152539" y="1095952"/>
            <a:ext cx="4838923" cy="3629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331913" y="5049360"/>
            <a:ext cx="6480000" cy="1620000"/>
          </a:xfrm>
        </p:spPr>
        <p:txBody>
          <a:bodyPr/>
          <a:lstStyle/>
          <a:p>
            <a:r>
              <a:rPr lang="de-DE" dirty="0" smtClean="0"/>
              <a:t>Mast zunächst aufstellen: eine Hand unten, die Andere soweit wie möglich oben;</a:t>
            </a:r>
          </a:p>
          <a:p>
            <a:r>
              <a:rPr lang="de-DE" dirty="0" smtClean="0"/>
              <a:t>dann abstellen, umgreifen, tragen bzw. einsetzen;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8F21-6E70-4B1D-84E2-FC039492D9EB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5196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2000" y="44704"/>
            <a:ext cx="6480000" cy="720000"/>
          </a:xfrm>
        </p:spPr>
        <p:txBody>
          <a:bodyPr anchor="ctr" anchorCtr="0"/>
          <a:lstStyle/>
          <a:p>
            <a:pPr algn="ctr"/>
            <a:r>
              <a:rPr lang="de-DE" dirty="0" smtClean="0"/>
              <a:t>Boot ausrichten</a:t>
            </a:r>
            <a:endParaRPr lang="de-DE" dirty="0"/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>
          <a:xfrm>
            <a:off x="1828800" y="898376"/>
            <a:ext cx="548640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332000" y="5193376"/>
            <a:ext cx="6480000" cy="1620000"/>
          </a:xfrm>
        </p:spPr>
        <p:txBody>
          <a:bodyPr/>
          <a:lstStyle/>
          <a:p>
            <a:r>
              <a:rPr lang="de-DE" dirty="0" smtClean="0"/>
              <a:t>Boot in den Wind drehen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18F21-6E70-4B1D-84E2-FC039492D9EB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1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1182</Words>
  <Application>Microsoft Office PowerPoint</Application>
  <PresentationFormat>Bildschirmpräsentation (4:3)</PresentationFormat>
  <Paragraphs>237</Paragraphs>
  <Slides>59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59</vt:i4>
      </vt:variant>
    </vt:vector>
  </HeadingPairs>
  <TitlesOfParts>
    <vt:vector size="61" baseType="lpstr">
      <vt:lpstr>Larissa</vt:lpstr>
      <vt:lpstr>Benutzerdefiniertes Design</vt:lpstr>
      <vt:lpstr>SSGR</vt:lpstr>
      <vt:lpstr>SSGR- Lager auf Dachboden</vt:lpstr>
      <vt:lpstr>Aufriggen</vt:lpstr>
      <vt:lpstr>Kontrolle</vt:lpstr>
      <vt:lpstr>Mast</vt:lpstr>
      <vt:lpstr>Großsegel</vt:lpstr>
      <vt:lpstr>Verklicker</vt:lpstr>
      <vt:lpstr>Mast aufstellen</vt:lpstr>
      <vt:lpstr>Boot ausrichten</vt:lpstr>
      <vt:lpstr>Baumniederholer</vt:lpstr>
      <vt:lpstr>Baumniederholer</vt:lpstr>
      <vt:lpstr>Baumniederholer</vt:lpstr>
      <vt:lpstr>Baumniederholer</vt:lpstr>
      <vt:lpstr>Baumniederholer</vt:lpstr>
      <vt:lpstr>Baumniederholer</vt:lpstr>
      <vt:lpstr>Baum / Lümmel</vt:lpstr>
      <vt:lpstr>Baumniederholer</vt:lpstr>
      <vt:lpstr>Schothorn</vt:lpstr>
      <vt:lpstr>Unterliek</vt:lpstr>
      <vt:lpstr>Unterliek – kurzes Ende</vt:lpstr>
      <vt:lpstr>Unterliek – kurzes Ende</vt:lpstr>
      <vt:lpstr>Unterliek – kurzes Ende</vt:lpstr>
      <vt:lpstr>Unterliek – kurzes Ende</vt:lpstr>
      <vt:lpstr>Unterliek – langes Ende</vt:lpstr>
      <vt:lpstr>Unterliek – langes Ende</vt:lpstr>
      <vt:lpstr>Unterliek – langes Ende</vt:lpstr>
      <vt:lpstr>Unterliek – langes Ende</vt:lpstr>
      <vt:lpstr>Radial </vt:lpstr>
      <vt:lpstr>Radial</vt:lpstr>
      <vt:lpstr>Cunningham</vt:lpstr>
      <vt:lpstr>Cunningham</vt:lpstr>
      <vt:lpstr>Cunningham</vt:lpstr>
      <vt:lpstr>Cunningham</vt:lpstr>
      <vt:lpstr>Cunningham</vt:lpstr>
      <vt:lpstr>Cunningham</vt:lpstr>
      <vt:lpstr>Schwert</vt:lpstr>
      <vt:lpstr>Schwert</vt:lpstr>
      <vt:lpstr>Schwert</vt:lpstr>
      <vt:lpstr>Schwert</vt:lpstr>
      <vt:lpstr>Ruder</vt:lpstr>
      <vt:lpstr>Ruder</vt:lpstr>
      <vt:lpstr>Ruder / Pinne</vt:lpstr>
      <vt:lpstr>Ruder / Pinne</vt:lpstr>
      <vt:lpstr>Ruder / Pinne</vt:lpstr>
      <vt:lpstr>Ruder / Pinne</vt:lpstr>
      <vt:lpstr>Traveler</vt:lpstr>
      <vt:lpstr>Traveler</vt:lpstr>
      <vt:lpstr>Pinnenausleger</vt:lpstr>
      <vt:lpstr>Großschot</vt:lpstr>
      <vt:lpstr>Großschot</vt:lpstr>
      <vt:lpstr>Großschot</vt:lpstr>
      <vt:lpstr>Großschot</vt:lpstr>
      <vt:lpstr>Großschot</vt:lpstr>
      <vt:lpstr>Großschot</vt:lpstr>
      <vt:lpstr>Großschot</vt:lpstr>
      <vt:lpstr>Großschot</vt:lpstr>
      <vt:lpstr>Großschot</vt:lpstr>
      <vt:lpstr>Großschot</vt:lpstr>
      <vt:lpstr>Anlegen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Sabine Barth</dc:creator>
  <cp:lastModifiedBy>Eli</cp:lastModifiedBy>
  <cp:revision>41</cp:revision>
  <dcterms:created xsi:type="dcterms:W3CDTF">2018-05-11T16:56:05Z</dcterms:created>
  <dcterms:modified xsi:type="dcterms:W3CDTF">2021-06-01T09:13:30Z</dcterms:modified>
</cp:coreProperties>
</file>